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61" r:id="rId5"/>
    <p:sldId id="260" r:id="rId6"/>
    <p:sldId id="259" r:id="rId7"/>
    <p:sldId id="258" r:id="rId8"/>
    <p:sldId id="266" r:id="rId9"/>
    <p:sldId id="263" r:id="rId10"/>
    <p:sldId id="273" r:id="rId11"/>
    <p:sldId id="272" r:id="rId12"/>
    <p:sldId id="271" r:id="rId13"/>
    <p:sldId id="270" r:id="rId14"/>
    <p:sldId id="269" r:id="rId15"/>
    <p:sldId id="268" r:id="rId16"/>
    <p:sldId id="267" r:id="rId17"/>
    <p:sldId id="274" r:id="rId18"/>
    <p:sldId id="275" r:id="rId19"/>
    <p:sldId id="282" r:id="rId20"/>
    <p:sldId id="281" r:id="rId21"/>
    <p:sldId id="280" r:id="rId22"/>
    <p:sldId id="279" r:id="rId23"/>
    <p:sldId id="278" r:id="rId24"/>
    <p:sldId id="277" r:id="rId25"/>
    <p:sldId id="286" r:id="rId26"/>
    <p:sldId id="276" r:id="rId27"/>
    <p:sldId id="285" r:id="rId28"/>
    <p:sldId id="294" r:id="rId29"/>
    <p:sldId id="293" r:id="rId30"/>
    <p:sldId id="292" r:id="rId31"/>
    <p:sldId id="291" r:id="rId32"/>
    <p:sldId id="290" r:id="rId33"/>
    <p:sldId id="287" r:id="rId34"/>
    <p:sldId id="298" r:id="rId35"/>
    <p:sldId id="297" r:id="rId36"/>
    <p:sldId id="296" r:id="rId37"/>
    <p:sldId id="299" r:id="rId38"/>
    <p:sldId id="29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65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ko-KR" altLang="en-US" smtClean="0"/>
              <a:t>마스터 제목 스타일 편집</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클릭하여 마스터 부제목 스타일 편집</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7/16/2023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캡션 있는 파노라마 그림">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ko-KR" altLang="en-US" smtClean="0"/>
              <a:t>마스터 제목 스타일 편집</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 편집</a:t>
            </a:r>
          </a:p>
        </p:txBody>
      </p:sp>
      <p:sp>
        <p:nvSpPr>
          <p:cNvPr id="5" name="Date Placeholder 4"/>
          <p:cNvSpPr>
            <a:spLocks noGrp="1"/>
          </p:cNvSpPr>
          <p:nvPr>
            <p:ph type="dt" sz="half" idx="10"/>
          </p:nvPr>
        </p:nvSpPr>
        <p:spPr/>
        <p:txBody>
          <a:bodyPr/>
          <a:lstStyle/>
          <a:p>
            <a:fld id="{446C117F-5CCF-4837-BE5F-2B92066CAFAF}" type="datetimeFigureOut">
              <a:rPr lang="en-US" dirty="0"/>
              <a:t>7/16/2023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제목 및 캡션">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ko-KR" altLang="en-US" smtClean="0"/>
              <a:t>마스터 제목 스타일 편집</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 편집</a:t>
            </a:r>
          </a:p>
        </p:txBody>
      </p:sp>
      <p:sp>
        <p:nvSpPr>
          <p:cNvPr id="5" name="Date Placeholder 4"/>
          <p:cNvSpPr>
            <a:spLocks noGrp="1"/>
          </p:cNvSpPr>
          <p:nvPr>
            <p:ph type="dt" sz="half" idx="10"/>
          </p:nvPr>
        </p:nvSpPr>
        <p:spPr/>
        <p:txBody>
          <a:bodyPr/>
          <a:lstStyle/>
          <a:p>
            <a:fld id="{84EB90BD-B6CE-46B7-997F-7313B992CCDC}" type="datetimeFigureOut">
              <a:rPr lang="en-US" dirty="0"/>
              <a:t>7/16/2023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캡션 있는 인용문">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ko-KR" altLang="en-US" smtClean="0"/>
              <a:t>마스터 제목 스타일 편집</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 편집</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 편집</a:t>
            </a:r>
          </a:p>
        </p:txBody>
      </p:sp>
      <p:sp>
        <p:nvSpPr>
          <p:cNvPr id="5" name="Date Placeholder 4"/>
          <p:cNvSpPr>
            <a:spLocks noGrp="1"/>
          </p:cNvSpPr>
          <p:nvPr>
            <p:ph type="dt" sz="half" idx="10"/>
          </p:nvPr>
        </p:nvSpPr>
        <p:spPr/>
        <p:txBody>
          <a:bodyPr/>
          <a:lstStyle/>
          <a:p>
            <a:fld id="{CDB9D11F-B188-461D-B23F-39381795C052}" type="datetimeFigureOut">
              <a:rPr lang="en-US" dirty="0"/>
              <a:t>7/16/2023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명함">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ko-KR" altLang="en-US" smtClean="0"/>
              <a:t>마스터 제목 스타일 편집</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 편집</a:t>
            </a:r>
          </a:p>
        </p:txBody>
      </p:sp>
      <p:sp>
        <p:nvSpPr>
          <p:cNvPr id="5" name="Date Placeholder 4"/>
          <p:cNvSpPr>
            <a:spLocks noGrp="1"/>
          </p:cNvSpPr>
          <p:nvPr>
            <p:ph type="dt" sz="half" idx="10"/>
          </p:nvPr>
        </p:nvSpPr>
        <p:spPr/>
        <p:txBody>
          <a:bodyPr/>
          <a:lstStyle/>
          <a:p>
            <a:fld id="{52E6D8D9-55A2-4063-B0F3-121F44549695}" type="datetimeFigureOut">
              <a:rPr lang="en-US" dirty="0"/>
              <a:t>7/16/2023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열">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ko-KR" altLang="en-US" smtClean="0"/>
              <a:t>마스터 제목 스타일 편집</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 편집</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 편집</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 편집</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 편집</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 편집</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 편집</a:t>
            </a:r>
          </a:p>
        </p:txBody>
      </p:sp>
      <p:sp>
        <p:nvSpPr>
          <p:cNvPr id="3" name="Date Placeholder 2"/>
          <p:cNvSpPr>
            <a:spLocks noGrp="1"/>
          </p:cNvSpPr>
          <p:nvPr>
            <p:ph type="dt" sz="half" idx="10"/>
          </p:nvPr>
        </p:nvSpPr>
        <p:spPr/>
        <p:txBody>
          <a:bodyPr/>
          <a:lstStyle/>
          <a:p>
            <a:fld id="{D4B24536-994D-4021-A283-9F449C0DB509}" type="datetimeFigureOut">
              <a:rPr lang="en-US" dirty="0"/>
              <a:t>7/16/2023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그림 열 3개">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ko-KR" altLang="en-US" smtClean="0"/>
              <a:t>마스터 제목 스타일 편집</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 편집</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ko-KR" altLang="en-US" smtClean="0"/>
              <a:t>그림을 추가하려면 아이콘을 클릭하십시오</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 편집</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 편집</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ko-KR" altLang="en-US" smtClean="0"/>
              <a:t>그림을 추가하려면 아이콘을 클릭하십시오</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 편집</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 편집</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ko-KR" altLang="en-US" smtClean="0"/>
              <a:t>그림을 추가하려면 아이콘을 클릭하십시오</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 편집</a:t>
            </a:r>
          </a:p>
        </p:txBody>
      </p:sp>
      <p:sp>
        <p:nvSpPr>
          <p:cNvPr id="3" name="Date Placeholder 2"/>
          <p:cNvSpPr>
            <a:spLocks noGrp="1"/>
          </p:cNvSpPr>
          <p:nvPr>
            <p:ph type="dt" sz="half" idx="10"/>
          </p:nvPr>
        </p:nvSpPr>
        <p:spPr/>
        <p:txBody>
          <a:bodyPr/>
          <a:lstStyle/>
          <a:p>
            <a:fld id="{3CBBBB78-C96F-47B7-AB17-D852CA960AC9}" type="datetimeFigureOut">
              <a:rPr lang="en-US" dirty="0"/>
              <a:t>7/16/2023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7/16/2023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7/16/2023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Content Placeholder 2"/>
          <p:cNvSpPr>
            <a:spLocks noGrp="1"/>
          </p:cNvSpPr>
          <p:nvPr>
            <p:ph idx="1"/>
          </p:nvPr>
        </p:nvSpPr>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7/16/2023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 편집</a:t>
            </a:r>
          </a:p>
        </p:txBody>
      </p:sp>
      <p:sp>
        <p:nvSpPr>
          <p:cNvPr id="4" name="Date Placeholder 3"/>
          <p:cNvSpPr>
            <a:spLocks noGrp="1"/>
          </p:cNvSpPr>
          <p:nvPr>
            <p:ph type="dt" sz="half" idx="10"/>
          </p:nvPr>
        </p:nvSpPr>
        <p:spPr/>
        <p:txBody>
          <a:bodyPr/>
          <a:lstStyle/>
          <a:p>
            <a:fld id="{30578ACC-22D6-47C1-A373-4FD133E34F3C}" type="datetimeFigureOut">
              <a:rPr lang="en-US" dirty="0"/>
              <a:t>7/16/2023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7/16/2023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 편집</a:t>
            </a:r>
          </a:p>
        </p:txBody>
      </p:sp>
      <p:sp>
        <p:nvSpPr>
          <p:cNvPr id="4" name="Content Placeholder 3"/>
          <p:cNvSpPr>
            <a:spLocks noGrp="1"/>
          </p:cNvSpPr>
          <p:nvPr>
            <p:ph sz="half" idx="2"/>
          </p:nvPr>
        </p:nvSpPr>
        <p:spPr>
          <a:xfrm>
            <a:off x="680322" y="3030008"/>
            <a:ext cx="4698355" cy="2906179"/>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 편집</a:t>
            </a:r>
          </a:p>
        </p:txBody>
      </p:sp>
      <p:sp>
        <p:nvSpPr>
          <p:cNvPr id="6" name="Content Placeholder 5"/>
          <p:cNvSpPr>
            <a:spLocks noGrp="1"/>
          </p:cNvSpPr>
          <p:nvPr>
            <p:ph sz="quarter" idx="4"/>
          </p:nvPr>
        </p:nvSpPr>
        <p:spPr>
          <a:xfrm>
            <a:off x="5594123" y="3030008"/>
            <a:ext cx="4700059" cy="2906179"/>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7/16/2023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7/16/2023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7/16/2023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ko-KR" altLang="en-US" smtClean="0"/>
              <a:t>마스터 제목 스타일 편집</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 편집</a:t>
            </a:r>
          </a:p>
        </p:txBody>
      </p:sp>
      <p:sp>
        <p:nvSpPr>
          <p:cNvPr id="5" name="Date Placeholder 4"/>
          <p:cNvSpPr>
            <a:spLocks noGrp="1"/>
          </p:cNvSpPr>
          <p:nvPr>
            <p:ph type="dt" sz="half" idx="10"/>
          </p:nvPr>
        </p:nvSpPr>
        <p:spPr/>
        <p:txBody>
          <a:bodyPr/>
          <a:lstStyle/>
          <a:p>
            <a:fld id="{E331444B-B92B-4E27-8C94-BB93EAF5CB18}" type="datetimeFigureOut">
              <a:rPr lang="en-US" dirty="0"/>
              <a:t>7/16/2023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ko-KR" altLang="en-US" smtClean="0"/>
              <a:t>마스터 제목 스타일 편집</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 편집</a:t>
            </a:r>
          </a:p>
        </p:txBody>
      </p:sp>
      <p:sp>
        <p:nvSpPr>
          <p:cNvPr id="5" name="Date Placeholder 4"/>
          <p:cNvSpPr>
            <a:spLocks noGrp="1"/>
          </p:cNvSpPr>
          <p:nvPr>
            <p:ph type="dt" sz="half" idx="10"/>
          </p:nvPr>
        </p:nvSpPr>
        <p:spPr/>
        <p:txBody>
          <a:bodyPr/>
          <a:lstStyle/>
          <a:p>
            <a:fld id="{363EFA5E-FA76-400D-B3DC-F0BA90E6D107}" type="datetimeFigureOut">
              <a:rPr lang="en-US" dirty="0"/>
              <a:t>7/16/2023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7/16/2023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1"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150920" y="2733709"/>
            <a:ext cx="8797771" cy="1373070"/>
          </a:xfrm>
        </p:spPr>
        <p:txBody>
          <a:bodyPr/>
          <a:lstStyle/>
          <a:p>
            <a:pPr algn="l"/>
            <a:r>
              <a:rPr lang="en-US" altLang="ko-KR" sz="4400" i="1" dirty="0" smtClean="0"/>
              <a:t>The </a:t>
            </a:r>
            <a:r>
              <a:rPr lang="en-US" altLang="ko-KR" sz="4400" i="1" dirty="0"/>
              <a:t>Apple Cart</a:t>
            </a:r>
            <a:r>
              <a:rPr lang="en-US" altLang="ko-KR" sz="4400" dirty="0"/>
              <a:t> &amp; </a:t>
            </a:r>
            <a:r>
              <a:rPr lang="en-US" altLang="ko-KR" sz="4400" i="1" dirty="0"/>
              <a:t>On the Rocks</a:t>
            </a:r>
            <a:r>
              <a:rPr lang="en-US" altLang="ko-KR" sz="4400" dirty="0" smtClean="0"/>
              <a:t>:</a:t>
            </a:r>
            <a:endParaRPr lang="ko-KR" altLang="en-US" sz="4400" dirty="0"/>
          </a:p>
        </p:txBody>
      </p:sp>
      <p:sp>
        <p:nvSpPr>
          <p:cNvPr id="3" name="부제목 2"/>
          <p:cNvSpPr>
            <a:spLocks noGrp="1"/>
          </p:cNvSpPr>
          <p:nvPr>
            <p:ph type="subTitle" idx="1"/>
          </p:nvPr>
        </p:nvSpPr>
        <p:spPr>
          <a:xfrm>
            <a:off x="150920" y="4394039"/>
            <a:ext cx="11940466" cy="985829"/>
          </a:xfrm>
        </p:spPr>
        <p:txBody>
          <a:bodyPr>
            <a:normAutofit/>
          </a:bodyPr>
          <a:lstStyle/>
          <a:p>
            <a:pPr algn="l"/>
            <a:r>
              <a:rPr lang="en-US" altLang="ko-KR" sz="3600" dirty="0" smtClean="0"/>
              <a:t>Is </a:t>
            </a:r>
            <a:r>
              <a:rPr lang="en-US" altLang="ko-KR" sz="3600" dirty="0"/>
              <a:t>Bernard Shaw a Supporter of Reformative Dictatorship?</a:t>
            </a:r>
            <a:endParaRPr lang="ko-KR" altLang="ko-KR" sz="3600" dirty="0"/>
          </a:p>
          <a:p>
            <a:pPr algn="l"/>
            <a:endParaRPr lang="ko-KR" altLang="en-US" sz="3600" dirty="0"/>
          </a:p>
        </p:txBody>
      </p:sp>
      <p:sp>
        <p:nvSpPr>
          <p:cNvPr id="4" name="TextBox 3"/>
          <p:cNvSpPr txBox="1"/>
          <p:nvPr/>
        </p:nvSpPr>
        <p:spPr>
          <a:xfrm>
            <a:off x="2947386" y="1221294"/>
            <a:ext cx="4421080" cy="707886"/>
          </a:xfrm>
          <a:prstGeom prst="rect">
            <a:avLst/>
          </a:prstGeom>
          <a:noFill/>
        </p:spPr>
        <p:txBody>
          <a:bodyPr wrap="square" rtlCol="0">
            <a:spAutoFit/>
          </a:bodyPr>
          <a:lstStyle/>
          <a:p>
            <a:r>
              <a:rPr lang="en-US" altLang="ko-KR" sz="4000" i="1" dirty="0" smtClean="0">
                <a:latin typeface="Comic Sans MS" panose="030F0702030302020204" pitchFamily="66" charset="0"/>
              </a:rPr>
              <a:t>TAE-YONG EOM</a:t>
            </a:r>
            <a:endParaRPr lang="ko-KR" altLang="en-US" sz="4000" i="1" dirty="0">
              <a:latin typeface="Comic Sans MS" panose="030F0702030302020204" pitchFamily="66" charset="0"/>
            </a:endParaRPr>
          </a:p>
        </p:txBody>
      </p:sp>
      <p:pic>
        <p:nvPicPr>
          <p:cNvPr id="5" name="그림 4"/>
          <p:cNvPicPr>
            <a:picLocks noChangeAspect="1"/>
          </p:cNvPicPr>
          <p:nvPr/>
        </p:nvPicPr>
        <p:blipFill>
          <a:blip r:embed="rId2"/>
          <a:stretch>
            <a:fillRect/>
          </a:stretch>
        </p:blipFill>
        <p:spPr>
          <a:xfrm>
            <a:off x="9076674" y="0"/>
            <a:ext cx="3115326" cy="4365114"/>
          </a:xfrm>
          <a:prstGeom prst="rect">
            <a:avLst/>
          </a:prstGeom>
        </p:spPr>
      </p:pic>
    </p:spTree>
    <p:extLst>
      <p:ext uri="{BB962C8B-B14F-4D97-AF65-F5344CB8AC3E}">
        <p14:creationId xmlns:p14="http://schemas.microsoft.com/office/powerpoint/2010/main" val="370141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612559"/>
            <a:ext cx="10431262" cy="1393794"/>
          </a:xfrm>
        </p:spPr>
        <p:txBody>
          <a:bodyPr>
            <a:normAutofit fontScale="90000"/>
          </a:bodyPr>
          <a:lstStyle/>
          <a:p>
            <a:pPr algn="ctr"/>
            <a:r>
              <a:rPr lang="en-US" altLang="ko-KR" i="1" dirty="0"/>
              <a:t>The Apple Cart</a:t>
            </a:r>
            <a:r>
              <a:rPr lang="en-US" altLang="ko-KR" dirty="0"/>
              <a:t>:</a:t>
            </a:r>
            <a:r>
              <a:rPr lang="en-US" altLang="ko-KR" sz="3200" dirty="0"/>
              <a:t/>
            </a:r>
            <a:br>
              <a:rPr lang="en-US" altLang="ko-KR" sz="3200" dirty="0"/>
            </a:br>
            <a:r>
              <a:rPr lang="en-US" altLang="ko-KR" sz="3100" dirty="0"/>
              <a:t>Limitations of Representative Democracy </a:t>
            </a:r>
            <a:r>
              <a:rPr lang="en-US" altLang="ko-KR" sz="3100" dirty="0" smtClean="0"/>
              <a:t/>
            </a:r>
            <a:br>
              <a:rPr lang="en-US" altLang="ko-KR" sz="3100" dirty="0" smtClean="0"/>
            </a:br>
            <a:r>
              <a:rPr lang="en-US" altLang="ko-KR" sz="3100" dirty="0" smtClean="0"/>
              <a:t>over </a:t>
            </a:r>
            <a:r>
              <a:rPr lang="en-US" altLang="ko-KR" sz="3100" dirty="0"/>
              <a:t>Controlling Capitalist Power</a:t>
            </a:r>
            <a:endParaRPr lang="ko-KR" altLang="en-US" sz="3100" dirty="0"/>
          </a:p>
        </p:txBody>
      </p:sp>
      <p:sp>
        <p:nvSpPr>
          <p:cNvPr id="3" name="내용 개체 틀 2"/>
          <p:cNvSpPr>
            <a:spLocks noGrp="1"/>
          </p:cNvSpPr>
          <p:nvPr>
            <p:ph idx="1"/>
          </p:nvPr>
        </p:nvSpPr>
        <p:spPr>
          <a:xfrm>
            <a:off x="461639" y="2201662"/>
            <a:ext cx="11336784" cy="4456590"/>
          </a:xfrm>
        </p:spPr>
        <p:txBody>
          <a:bodyPr>
            <a:noAutofit/>
          </a:bodyPr>
          <a:lstStyle/>
          <a:p>
            <a:pPr>
              <a:lnSpc>
                <a:spcPct val="100000"/>
              </a:lnSpc>
              <a:spcBef>
                <a:spcPts val="2400"/>
              </a:spcBef>
              <a:buFont typeface="Wingdings" panose="05000000000000000000" pitchFamily="2" charset="2"/>
              <a:buChar char="v"/>
            </a:pPr>
            <a:r>
              <a:rPr lang="en-US" altLang="ko-KR" sz="2600" dirty="0" smtClean="0"/>
              <a:t> In </a:t>
            </a:r>
            <a:r>
              <a:rPr lang="en-US" altLang="ko-KR" sz="2600" dirty="0"/>
              <a:t>the Preface of </a:t>
            </a:r>
            <a:r>
              <a:rPr lang="en-US" altLang="ko-KR" sz="2600" i="1" dirty="0"/>
              <a:t>The Apple Cart </a:t>
            </a:r>
            <a:endParaRPr lang="en-US" altLang="ko-KR" sz="2600" i="1" dirty="0" smtClean="0"/>
          </a:p>
          <a:p>
            <a:pPr>
              <a:lnSpc>
                <a:spcPct val="100000"/>
              </a:lnSpc>
              <a:spcBef>
                <a:spcPts val="2400"/>
              </a:spcBef>
            </a:pPr>
            <a:r>
              <a:rPr lang="en-US" altLang="ko-KR" sz="2600" dirty="0" smtClean="0"/>
              <a:t>reiterating </a:t>
            </a:r>
            <a:r>
              <a:rPr lang="en-US" altLang="ko-KR" sz="2600" dirty="0"/>
              <a:t>“Government by the people is not and never can be a </a:t>
            </a:r>
            <a:r>
              <a:rPr lang="en-US" altLang="ko-KR" sz="2600" dirty="0" smtClean="0"/>
              <a:t>reality,” which </a:t>
            </a:r>
            <a:r>
              <a:rPr lang="en-US" altLang="ko-KR" sz="2600" dirty="0"/>
              <a:t>had already been spoken in “Ruskin´s Politics” </a:t>
            </a:r>
            <a:endParaRPr lang="en-US" altLang="ko-KR" sz="2600" dirty="0" smtClean="0"/>
          </a:p>
          <a:p>
            <a:pPr>
              <a:lnSpc>
                <a:spcPct val="100000"/>
              </a:lnSpc>
              <a:spcBef>
                <a:spcPts val="2400"/>
              </a:spcBef>
            </a:pPr>
            <a:r>
              <a:rPr lang="en-US" altLang="ko-KR" sz="2600" dirty="0" smtClean="0"/>
              <a:t>“it </a:t>
            </a:r>
            <a:r>
              <a:rPr lang="en-US" altLang="ko-KR" sz="2600" dirty="0"/>
              <a:t>[Democracy] can only be government by consent of the governed.”</a:t>
            </a:r>
            <a:endParaRPr lang="en-US" altLang="ko-KR" sz="2600" dirty="0" smtClean="0"/>
          </a:p>
          <a:p>
            <a:pPr>
              <a:lnSpc>
                <a:spcPct val="100000"/>
              </a:lnSpc>
              <a:spcBef>
                <a:spcPts val="2400"/>
              </a:spcBef>
            </a:pPr>
            <a:r>
              <a:rPr lang="en-US" altLang="ko-KR" sz="2600" dirty="0" smtClean="0"/>
              <a:t>“</a:t>
            </a:r>
            <a:r>
              <a:rPr lang="en-US" altLang="ko-KR" sz="2600" dirty="0"/>
              <a:t>voters,” dazzled by </a:t>
            </a:r>
            <a:r>
              <a:rPr lang="en-US" altLang="ko-KR" sz="2600" dirty="0" smtClean="0"/>
              <a:t>skilled talkers</a:t>
            </a:r>
            <a:r>
              <a:rPr lang="en-US" altLang="ko-KR" sz="2600" dirty="0"/>
              <a:t>, “have no real choice”  and mistakenly believe that the </a:t>
            </a:r>
            <a:r>
              <a:rPr lang="en-US" altLang="ko-KR" sz="2600" dirty="0" smtClean="0"/>
              <a:t>parliament thus </a:t>
            </a:r>
            <a:r>
              <a:rPr lang="en-US" altLang="ko-KR" sz="2600" dirty="0"/>
              <a:t>elected represent </a:t>
            </a:r>
            <a:r>
              <a:rPr lang="en-US" altLang="ko-KR" sz="2600" dirty="0" smtClean="0"/>
              <a:t>them.</a:t>
            </a:r>
          </a:p>
          <a:p>
            <a:pPr>
              <a:lnSpc>
                <a:spcPct val="100000"/>
              </a:lnSpc>
              <a:spcBef>
                <a:spcPts val="2400"/>
              </a:spcBef>
            </a:pPr>
            <a:r>
              <a:rPr lang="en-US" altLang="ko-KR" sz="2600" dirty="0" smtClean="0"/>
              <a:t>That is, Shaw can accept representative democracy itself, but not the election depending on the judgement of the working class.</a:t>
            </a:r>
            <a:endParaRPr lang="ko-KR" altLang="en-US" sz="2600" dirty="0"/>
          </a:p>
        </p:txBody>
      </p:sp>
    </p:spTree>
    <p:extLst>
      <p:ext uri="{BB962C8B-B14F-4D97-AF65-F5344CB8AC3E}">
        <p14:creationId xmlns:p14="http://schemas.microsoft.com/office/powerpoint/2010/main" val="3910344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612559"/>
            <a:ext cx="10431262" cy="1393794"/>
          </a:xfrm>
        </p:spPr>
        <p:txBody>
          <a:bodyPr>
            <a:normAutofit fontScale="90000"/>
          </a:bodyPr>
          <a:lstStyle/>
          <a:p>
            <a:pPr algn="ctr"/>
            <a:r>
              <a:rPr lang="en-US" altLang="ko-KR" i="1" dirty="0"/>
              <a:t>The Apple Cart</a:t>
            </a:r>
            <a:r>
              <a:rPr lang="en-US" altLang="ko-KR" dirty="0"/>
              <a:t>:</a:t>
            </a:r>
            <a:r>
              <a:rPr lang="en-US" altLang="ko-KR" sz="3200" dirty="0"/>
              <a:t/>
            </a:r>
            <a:br>
              <a:rPr lang="en-US" altLang="ko-KR" sz="3200" dirty="0"/>
            </a:br>
            <a:r>
              <a:rPr lang="en-US" altLang="ko-KR" sz="3100" dirty="0"/>
              <a:t>Limitations of Representative Democracy </a:t>
            </a:r>
            <a:r>
              <a:rPr lang="en-US" altLang="ko-KR" sz="3100" dirty="0" smtClean="0"/>
              <a:t/>
            </a:r>
            <a:br>
              <a:rPr lang="en-US" altLang="ko-KR" sz="3100" dirty="0" smtClean="0"/>
            </a:br>
            <a:r>
              <a:rPr lang="en-US" altLang="ko-KR" sz="3100" dirty="0" smtClean="0"/>
              <a:t>over </a:t>
            </a:r>
            <a:r>
              <a:rPr lang="en-US" altLang="ko-KR" sz="3100" dirty="0"/>
              <a:t>Controlling Capitalist Power</a:t>
            </a:r>
            <a:endParaRPr lang="ko-KR" altLang="en-US" sz="3100" dirty="0"/>
          </a:p>
        </p:txBody>
      </p:sp>
      <p:sp>
        <p:nvSpPr>
          <p:cNvPr id="3" name="내용 개체 틀 2"/>
          <p:cNvSpPr>
            <a:spLocks noGrp="1"/>
          </p:cNvSpPr>
          <p:nvPr>
            <p:ph idx="1"/>
          </p:nvPr>
        </p:nvSpPr>
        <p:spPr>
          <a:xfrm>
            <a:off x="461639" y="2336872"/>
            <a:ext cx="11256885" cy="4232603"/>
          </a:xfrm>
        </p:spPr>
        <p:txBody>
          <a:bodyPr>
            <a:normAutofit fontScale="92500" lnSpcReduction="10000"/>
          </a:bodyPr>
          <a:lstStyle/>
          <a:p>
            <a:pPr>
              <a:lnSpc>
                <a:spcPct val="100000"/>
              </a:lnSpc>
              <a:spcBef>
                <a:spcPts val="2400"/>
              </a:spcBef>
              <a:buFont typeface="Wingdings" panose="05000000000000000000" pitchFamily="2" charset="2"/>
              <a:buChar char="v"/>
            </a:pPr>
            <a:r>
              <a:rPr lang="en-US" altLang="ko-KR" sz="2800" dirty="0" smtClean="0"/>
              <a:t> In </a:t>
            </a:r>
            <a:r>
              <a:rPr lang="en-US" altLang="ko-KR" sz="2800" dirty="0" smtClean="0"/>
              <a:t>the first talk between King Magnus and </a:t>
            </a:r>
            <a:r>
              <a:rPr lang="en-US" altLang="ko-KR" sz="2800" dirty="0" err="1" smtClean="0"/>
              <a:t>Boanerges</a:t>
            </a:r>
            <a:r>
              <a:rPr lang="en-US" altLang="ko-KR" sz="2800" dirty="0" smtClean="0"/>
              <a:t> </a:t>
            </a:r>
          </a:p>
          <a:p>
            <a:pPr>
              <a:lnSpc>
                <a:spcPct val="100000"/>
              </a:lnSpc>
              <a:spcBef>
                <a:spcPts val="2400"/>
              </a:spcBef>
            </a:pPr>
            <a:r>
              <a:rPr lang="en-US" altLang="ko-KR" sz="2800" dirty="0" smtClean="0"/>
              <a:t>the new President </a:t>
            </a:r>
            <a:r>
              <a:rPr lang="en-US" altLang="ko-KR" sz="2800" dirty="0"/>
              <a:t>of the Board of </a:t>
            </a:r>
            <a:r>
              <a:rPr lang="en-US" altLang="ko-KR" sz="2800" dirty="0" smtClean="0"/>
              <a:t>Trade states </a:t>
            </a:r>
            <a:r>
              <a:rPr lang="en-US" altLang="ko-KR" sz="2800" dirty="0"/>
              <a:t>that the country should be governed by Ministers and that the king </a:t>
            </a:r>
            <a:r>
              <a:rPr lang="en-US" altLang="ko-KR" sz="2800" dirty="0" smtClean="0"/>
              <a:t>be </a:t>
            </a:r>
            <a:r>
              <a:rPr lang="en-US" altLang="ko-KR" sz="2800" dirty="0"/>
              <a:t>“an </a:t>
            </a:r>
            <a:r>
              <a:rPr lang="en-US" altLang="ko-KR" sz="2800" dirty="0" err="1"/>
              <a:t>indiarubber</a:t>
            </a:r>
            <a:r>
              <a:rPr lang="en-US" altLang="ko-KR" sz="2800" dirty="0"/>
              <a:t> stamp.” </a:t>
            </a:r>
            <a:endParaRPr lang="en-US" altLang="ko-KR" sz="2800" dirty="0" smtClean="0"/>
          </a:p>
          <a:p>
            <a:pPr>
              <a:lnSpc>
                <a:spcPct val="100000"/>
              </a:lnSpc>
              <a:spcBef>
                <a:spcPts val="2400"/>
              </a:spcBef>
            </a:pPr>
            <a:r>
              <a:rPr lang="en-US" altLang="ko-KR" sz="2800" dirty="0" err="1"/>
              <a:t>Boanerges</a:t>
            </a:r>
            <a:r>
              <a:rPr lang="en-US" altLang="ko-KR" sz="2800" dirty="0"/>
              <a:t> speaks as if the electoral system is an advantage of democracy, but </a:t>
            </a:r>
            <a:r>
              <a:rPr lang="en-US" altLang="ko-KR" sz="2800" dirty="0" smtClean="0"/>
              <a:t>he </a:t>
            </a:r>
            <a:r>
              <a:rPr lang="en-US" altLang="ko-KR" sz="2800" dirty="0"/>
              <a:t>unwittingly exposes the ignorance of the working </a:t>
            </a:r>
            <a:r>
              <a:rPr lang="en-US" altLang="ko-KR" sz="2800" dirty="0" smtClean="0"/>
              <a:t>class, thanks to which he could make it to the House of Commons. </a:t>
            </a:r>
          </a:p>
          <a:p>
            <a:pPr>
              <a:lnSpc>
                <a:spcPct val="100000"/>
              </a:lnSpc>
              <a:spcBef>
                <a:spcPts val="2400"/>
              </a:spcBef>
            </a:pPr>
            <a:r>
              <a:rPr lang="en-US" altLang="ko-KR" sz="2800" dirty="0" smtClean="0"/>
              <a:t>On the populist </a:t>
            </a:r>
            <a:r>
              <a:rPr lang="en-US" altLang="ko-KR" sz="2800" dirty="0"/>
              <a:t>elections, King Magnus doesn’t conceal his distrust of the public's stupidity. Their political stupidity is further highlighted in </a:t>
            </a:r>
            <a:r>
              <a:rPr lang="en-US" altLang="ko-KR" sz="2800" dirty="0" smtClean="0"/>
              <a:t>the campaign tactics of Amanda with exciting songs for fun and laughter. </a:t>
            </a:r>
          </a:p>
          <a:p>
            <a:pPr>
              <a:lnSpc>
                <a:spcPct val="100000"/>
              </a:lnSpc>
              <a:spcBef>
                <a:spcPts val="2400"/>
              </a:spcBef>
            </a:pPr>
            <a:endParaRPr lang="ko-KR" altLang="en-US" sz="2600" dirty="0"/>
          </a:p>
        </p:txBody>
      </p:sp>
    </p:spTree>
    <p:extLst>
      <p:ext uri="{BB962C8B-B14F-4D97-AF65-F5344CB8AC3E}">
        <p14:creationId xmlns:p14="http://schemas.microsoft.com/office/powerpoint/2010/main" val="4170905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612559"/>
            <a:ext cx="10431262" cy="1393794"/>
          </a:xfrm>
        </p:spPr>
        <p:txBody>
          <a:bodyPr>
            <a:normAutofit fontScale="90000"/>
          </a:bodyPr>
          <a:lstStyle/>
          <a:p>
            <a:pPr algn="ctr"/>
            <a:r>
              <a:rPr lang="en-US" altLang="ko-KR" i="1" dirty="0"/>
              <a:t>The Apple Cart</a:t>
            </a:r>
            <a:r>
              <a:rPr lang="en-US" altLang="ko-KR" dirty="0"/>
              <a:t>:</a:t>
            </a:r>
            <a:r>
              <a:rPr lang="en-US" altLang="ko-KR" sz="3200" dirty="0"/>
              <a:t/>
            </a:r>
            <a:br>
              <a:rPr lang="en-US" altLang="ko-KR" sz="3200" dirty="0"/>
            </a:br>
            <a:r>
              <a:rPr lang="en-US" altLang="ko-KR" sz="3100" dirty="0"/>
              <a:t>Limitations of Representative Democracy </a:t>
            </a:r>
            <a:r>
              <a:rPr lang="en-US" altLang="ko-KR" sz="3100" dirty="0" smtClean="0"/>
              <a:t/>
            </a:r>
            <a:br>
              <a:rPr lang="en-US" altLang="ko-KR" sz="3100" dirty="0" smtClean="0"/>
            </a:br>
            <a:r>
              <a:rPr lang="en-US" altLang="ko-KR" sz="3100" dirty="0" smtClean="0"/>
              <a:t>over </a:t>
            </a:r>
            <a:r>
              <a:rPr lang="en-US" altLang="ko-KR" sz="3100" dirty="0"/>
              <a:t>Controlling Capitalist Power</a:t>
            </a:r>
            <a:endParaRPr lang="ko-KR" altLang="en-US" sz="3100" dirty="0"/>
          </a:p>
        </p:txBody>
      </p:sp>
      <p:sp>
        <p:nvSpPr>
          <p:cNvPr id="3" name="내용 개체 틀 2"/>
          <p:cNvSpPr>
            <a:spLocks noGrp="1"/>
          </p:cNvSpPr>
          <p:nvPr>
            <p:ph idx="1"/>
          </p:nvPr>
        </p:nvSpPr>
        <p:spPr>
          <a:xfrm>
            <a:off x="461639" y="2336872"/>
            <a:ext cx="11256885" cy="4232603"/>
          </a:xfrm>
        </p:spPr>
        <p:txBody>
          <a:bodyPr>
            <a:normAutofit/>
          </a:bodyPr>
          <a:lstStyle/>
          <a:p>
            <a:pPr>
              <a:lnSpc>
                <a:spcPct val="100000"/>
              </a:lnSpc>
              <a:spcBef>
                <a:spcPts val="2400"/>
              </a:spcBef>
              <a:buFont typeface="Wingdings" panose="05000000000000000000" pitchFamily="2" charset="2"/>
              <a:buChar char="v"/>
            </a:pPr>
            <a:r>
              <a:rPr lang="en-US" altLang="ko-KR" sz="2600" dirty="0"/>
              <a:t> </a:t>
            </a:r>
            <a:r>
              <a:rPr lang="en-US" altLang="ko-KR" sz="2600" dirty="0" smtClean="0"/>
              <a:t>Voters </a:t>
            </a:r>
            <a:r>
              <a:rPr lang="en-US" altLang="ko-KR" sz="2600" dirty="0"/>
              <a:t>less than “seven per cent of the </a:t>
            </a:r>
            <a:r>
              <a:rPr lang="en-US" altLang="ko-KR" sz="2600" dirty="0" smtClean="0"/>
              <a:t>register” (said by Nicobar)</a:t>
            </a:r>
          </a:p>
          <a:p>
            <a:pPr>
              <a:lnSpc>
                <a:spcPct val="100000"/>
              </a:lnSpc>
              <a:spcBef>
                <a:spcPts val="2400"/>
              </a:spcBef>
            </a:pPr>
            <a:r>
              <a:rPr lang="en-US" altLang="ko-KR" sz="2600" dirty="0"/>
              <a:t>Englishmen </a:t>
            </a:r>
            <a:r>
              <a:rPr lang="en-US" altLang="ko-KR" sz="2600" dirty="0" smtClean="0"/>
              <a:t>won’t </a:t>
            </a:r>
            <a:r>
              <a:rPr lang="en-US" altLang="ko-KR" sz="2600" dirty="0"/>
              <a:t>“give his mind to politics” because they enjoy economic benefits thanks to high “wages” and “a big dole</a:t>
            </a:r>
            <a:r>
              <a:rPr lang="en-US" altLang="ko-KR" sz="2600" dirty="0" smtClean="0"/>
              <a:t>.” (by </a:t>
            </a:r>
            <a:r>
              <a:rPr lang="en-US" altLang="ko-KR" sz="2600" dirty="0" err="1" smtClean="0"/>
              <a:t>Balbus</a:t>
            </a:r>
            <a:r>
              <a:rPr lang="en-US" altLang="ko-KR" sz="2600" dirty="0" smtClean="0"/>
              <a:t>)</a:t>
            </a:r>
          </a:p>
          <a:p>
            <a:pPr>
              <a:lnSpc>
                <a:spcPct val="100000"/>
              </a:lnSpc>
              <a:spcBef>
                <a:spcPts val="2400"/>
              </a:spcBef>
            </a:pPr>
            <a:r>
              <a:rPr lang="en-US" altLang="ko-KR" sz="2600" dirty="0" smtClean="0"/>
              <a:t>These </a:t>
            </a:r>
            <a:r>
              <a:rPr lang="en-US" altLang="ko-KR" sz="2600" dirty="0"/>
              <a:t>economic benefits </a:t>
            </a:r>
            <a:r>
              <a:rPr lang="en-US" altLang="ko-KR" sz="2600" dirty="0" smtClean="0"/>
              <a:t>come </a:t>
            </a:r>
            <a:r>
              <a:rPr lang="en-US" altLang="ko-KR" sz="2600" dirty="0"/>
              <a:t>from </a:t>
            </a:r>
            <a:r>
              <a:rPr lang="en-US" altLang="ko-KR" sz="2600" dirty="0" smtClean="0"/>
              <a:t>the </a:t>
            </a:r>
            <a:r>
              <a:rPr lang="en-US" altLang="ko-KR" sz="2600" dirty="0"/>
              <a:t>exploitation of overseas labor and resources by multinational </a:t>
            </a:r>
            <a:r>
              <a:rPr lang="en-US" altLang="ko-KR" sz="2600" dirty="0" smtClean="0"/>
              <a:t>corporations. (by King </a:t>
            </a:r>
            <a:r>
              <a:rPr lang="en-US" altLang="ko-KR" sz="2600" dirty="0"/>
              <a:t>Magnus):  </a:t>
            </a:r>
            <a:r>
              <a:rPr lang="en-US" altLang="ko-KR" dirty="0" smtClean="0"/>
              <a:t>people’s </a:t>
            </a:r>
            <a:r>
              <a:rPr lang="en-US" altLang="ko-KR" dirty="0"/>
              <a:t>political indifference </a:t>
            </a:r>
            <a:r>
              <a:rPr lang="en-US" altLang="ko-KR" dirty="0" smtClean="0">
                <a:latin typeface="Batang" panose="02030600000101010101" pitchFamily="18" charset="-127"/>
                <a:ea typeface="Batang" panose="02030600000101010101" pitchFamily="18" charset="-127"/>
              </a:rPr>
              <a:t>→</a:t>
            </a:r>
            <a:r>
              <a:rPr lang="en-US" altLang="ko-KR" dirty="0" smtClean="0"/>
              <a:t> </a:t>
            </a:r>
            <a:r>
              <a:rPr lang="en-US" altLang="ko-KR" dirty="0"/>
              <a:t>their selfishness </a:t>
            </a:r>
            <a:r>
              <a:rPr lang="en-US" altLang="ko-KR" dirty="0" smtClean="0">
                <a:latin typeface="Batang" panose="02030600000101010101" pitchFamily="18" charset="-127"/>
                <a:ea typeface="Batang" panose="02030600000101010101" pitchFamily="18" charset="-127"/>
              </a:rPr>
              <a:t>→</a:t>
            </a:r>
            <a:r>
              <a:rPr lang="en-US" altLang="ko-KR" dirty="0" smtClean="0"/>
              <a:t> </a:t>
            </a:r>
            <a:r>
              <a:rPr lang="en-US" altLang="ko-KR" dirty="0"/>
              <a:t>a distrust of the public’s </a:t>
            </a:r>
            <a:r>
              <a:rPr lang="en-US" altLang="ko-KR" dirty="0" smtClean="0"/>
              <a:t>morality</a:t>
            </a:r>
          </a:p>
          <a:p>
            <a:pPr>
              <a:lnSpc>
                <a:spcPct val="100000"/>
              </a:lnSpc>
              <a:spcBef>
                <a:spcPts val="2400"/>
              </a:spcBef>
            </a:pPr>
            <a:r>
              <a:rPr lang="en-US" altLang="ko-KR" dirty="0" smtClean="0"/>
              <a:t>“</a:t>
            </a:r>
            <a:r>
              <a:rPr lang="en-US" altLang="ko-KR" dirty="0"/>
              <a:t>I had rather be a dog than </a:t>
            </a:r>
            <a:r>
              <a:rPr lang="en-US" altLang="ko-KR" dirty="0" smtClean="0"/>
              <a:t>the PM of </a:t>
            </a:r>
            <a:r>
              <a:rPr lang="en-US" altLang="ko-KR" dirty="0"/>
              <a:t>a country where the only things the inhabitants can be serious about are </a:t>
            </a:r>
            <a:r>
              <a:rPr lang="en-US" altLang="ko-KR" dirty="0" smtClean="0"/>
              <a:t>football and refreshments.” (by Proteus)</a:t>
            </a:r>
            <a:endParaRPr lang="ko-KR" altLang="en-US" dirty="0"/>
          </a:p>
        </p:txBody>
      </p:sp>
    </p:spTree>
    <p:extLst>
      <p:ext uri="{BB962C8B-B14F-4D97-AF65-F5344CB8AC3E}">
        <p14:creationId xmlns:p14="http://schemas.microsoft.com/office/powerpoint/2010/main" val="3076087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612559"/>
            <a:ext cx="10431262" cy="1393794"/>
          </a:xfrm>
        </p:spPr>
        <p:txBody>
          <a:bodyPr>
            <a:normAutofit fontScale="90000"/>
          </a:bodyPr>
          <a:lstStyle/>
          <a:p>
            <a:pPr algn="ctr"/>
            <a:r>
              <a:rPr lang="en-US" altLang="ko-KR" i="1" dirty="0"/>
              <a:t>The Apple Cart</a:t>
            </a:r>
            <a:r>
              <a:rPr lang="en-US" altLang="ko-KR" dirty="0"/>
              <a:t>:</a:t>
            </a:r>
            <a:r>
              <a:rPr lang="en-US" altLang="ko-KR" sz="3200" dirty="0"/>
              <a:t/>
            </a:r>
            <a:br>
              <a:rPr lang="en-US" altLang="ko-KR" sz="3200" dirty="0"/>
            </a:br>
            <a:r>
              <a:rPr lang="en-US" altLang="ko-KR" sz="3100" dirty="0"/>
              <a:t>Limitations of Representative Democracy </a:t>
            </a:r>
            <a:r>
              <a:rPr lang="en-US" altLang="ko-KR" sz="3100" dirty="0" smtClean="0"/>
              <a:t/>
            </a:r>
            <a:br>
              <a:rPr lang="en-US" altLang="ko-KR" sz="3100" dirty="0" smtClean="0"/>
            </a:br>
            <a:r>
              <a:rPr lang="en-US" altLang="ko-KR" sz="3100" dirty="0" smtClean="0"/>
              <a:t>over </a:t>
            </a:r>
            <a:r>
              <a:rPr lang="en-US" altLang="ko-KR" sz="3100" dirty="0"/>
              <a:t>Controlling Capitalist Power</a:t>
            </a:r>
            <a:endParaRPr lang="ko-KR" altLang="en-US" sz="3100" dirty="0"/>
          </a:p>
        </p:txBody>
      </p:sp>
      <p:sp>
        <p:nvSpPr>
          <p:cNvPr id="3" name="내용 개체 틀 2"/>
          <p:cNvSpPr>
            <a:spLocks noGrp="1"/>
          </p:cNvSpPr>
          <p:nvPr>
            <p:ph idx="1"/>
          </p:nvPr>
        </p:nvSpPr>
        <p:spPr>
          <a:xfrm>
            <a:off x="461639" y="2336872"/>
            <a:ext cx="11256885" cy="4232603"/>
          </a:xfrm>
        </p:spPr>
        <p:txBody>
          <a:bodyPr>
            <a:normAutofit/>
          </a:bodyPr>
          <a:lstStyle/>
          <a:p>
            <a:pPr>
              <a:lnSpc>
                <a:spcPct val="100000"/>
              </a:lnSpc>
              <a:spcBef>
                <a:spcPts val="2400"/>
              </a:spcBef>
              <a:buFont typeface="Wingdings" panose="05000000000000000000" pitchFamily="2" charset="2"/>
              <a:buChar char="v"/>
            </a:pPr>
            <a:r>
              <a:rPr lang="en-US" altLang="ko-KR" sz="2600" dirty="0" smtClean="0"/>
              <a:t> King </a:t>
            </a:r>
            <a:r>
              <a:rPr lang="en-US" altLang="ko-KR" sz="2600" dirty="0" smtClean="0"/>
              <a:t>Magnus: </a:t>
            </a:r>
            <a:r>
              <a:rPr lang="en-US" altLang="ko-KR" sz="2600" dirty="0"/>
              <a:t>“democracy is </a:t>
            </a:r>
            <a:r>
              <a:rPr lang="en-US" altLang="ko-KR" sz="2600" dirty="0" smtClean="0"/>
              <a:t>humbug” and lacks responsible government</a:t>
            </a:r>
          </a:p>
          <a:p>
            <a:pPr>
              <a:lnSpc>
                <a:spcPct val="100000"/>
              </a:lnSpc>
              <a:spcBef>
                <a:spcPts val="2400"/>
              </a:spcBef>
            </a:pPr>
            <a:r>
              <a:rPr lang="en-US" altLang="ko-KR" sz="2600" dirty="0" smtClean="0"/>
              <a:t>The </a:t>
            </a:r>
            <a:r>
              <a:rPr lang="en-US" altLang="ko-KR" sz="2600" dirty="0"/>
              <a:t>practical </a:t>
            </a:r>
            <a:r>
              <a:rPr lang="en-US" altLang="ko-KR" sz="2600" dirty="0" smtClean="0"/>
              <a:t>power </a:t>
            </a:r>
            <a:r>
              <a:rPr lang="en-US" altLang="ko-KR" sz="2600" dirty="0"/>
              <a:t>of governing is in the hands of “Permanent </a:t>
            </a:r>
            <a:r>
              <a:rPr lang="en-US" altLang="ko-KR" sz="2600" dirty="0" smtClean="0"/>
              <a:t>officials,” </a:t>
            </a:r>
            <a:r>
              <a:rPr lang="en-US" altLang="ko-KR" dirty="0" smtClean="0"/>
              <a:t>neither </a:t>
            </a:r>
            <a:r>
              <a:rPr lang="en-US" altLang="ko-KR" dirty="0"/>
              <a:t>the king nor the </a:t>
            </a:r>
            <a:r>
              <a:rPr lang="en-US" altLang="ko-KR" dirty="0" smtClean="0"/>
              <a:t>cabinet,</a:t>
            </a:r>
          </a:p>
          <a:p>
            <a:pPr>
              <a:lnSpc>
                <a:spcPct val="100000"/>
              </a:lnSpc>
              <a:spcBef>
                <a:spcPts val="2400"/>
              </a:spcBef>
            </a:pPr>
            <a:r>
              <a:rPr lang="en-US" altLang="ko-KR" dirty="0" smtClean="0"/>
              <a:t>while “</a:t>
            </a:r>
            <a:r>
              <a:rPr lang="en-US" altLang="ko-KR" dirty="0"/>
              <a:t>ninety-nine hundredths of it [the drudgery of government] is unknown to the </a:t>
            </a:r>
            <a:r>
              <a:rPr lang="en-US" altLang="ko-KR" dirty="0" smtClean="0"/>
              <a:t>people” </a:t>
            </a:r>
            <a:r>
              <a:rPr lang="en-US" altLang="ko-KR" dirty="0"/>
              <a:t>and the political arena is immersed in exhausting strife</a:t>
            </a:r>
            <a:r>
              <a:rPr lang="en-US" altLang="ko-KR" dirty="0" smtClean="0"/>
              <a:t>.</a:t>
            </a:r>
            <a:endParaRPr lang="en-US" altLang="ko-KR" sz="2600" dirty="0" smtClean="0"/>
          </a:p>
          <a:p>
            <a:pPr>
              <a:lnSpc>
                <a:spcPct val="100000"/>
              </a:lnSpc>
              <a:spcBef>
                <a:spcPts val="2400"/>
              </a:spcBef>
            </a:pPr>
            <a:r>
              <a:rPr lang="en-US" altLang="ko-KR" sz="2600" dirty="0" smtClean="0"/>
              <a:t>The </a:t>
            </a:r>
            <a:r>
              <a:rPr lang="en-US" altLang="ko-KR" sz="2600" dirty="0"/>
              <a:t>actual power </a:t>
            </a:r>
            <a:r>
              <a:rPr lang="en-US" altLang="ko-KR" sz="2600" dirty="0" smtClean="0"/>
              <a:t>is </a:t>
            </a:r>
            <a:r>
              <a:rPr lang="en-US" altLang="ko-KR" sz="2600" dirty="0"/>
              <a:t>the “poisoned wealth”,  namely the capitalist power that pulls the string of politicians and bureaucrats from </a:t>
            </a:r>
            <a:r>
              <a:rPr lang="en-US" altLang="ko-KR" sz="2600" dirty="0" smtClean="0"/>
              <a:t>behind.</a:t>
            </a:r>
            <a:endParaRPr lang="en-US" altLang="ko-KR" sz="2600" dirty="0"/>
          </a:p>
        </p:txBody>
      </p:sp>
    </p:spTree>
    <p:extLst>
      <p:ext uri="{BB962C8B-B14F-4D97-AF65-F5344CB8AC3E}">
        <p14:creationId xmlns:p14="http://schemas.microsoft.com/office/powerpoint/2010/main" val="2934642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612559"/>
            <a:ext cx="10431262" cy="1393794"/>
          </a:xfrm>
        </p:spPr>
        <p:txBody>
          <a:bodyPr>
            <a:normAutofit fontScale="90000"/>
          </a:bodyPr>
          <a:lstStyle/>
          <a:p>
            <a:pPr algn="ctr"/>
            <a:r>
              <a:rPr lang="en-US" altLang="ko-KR" i="1" dirty="0"/>
              <a:t>The Apple Cart</a:t>
            </a:r>
            <a:r>
              <a:rPr lang="en-US" altLang="ko-KR" dirty="0"/>
              <a:t>:</a:t>
            </a:r>
            <a:r>
              <a:rPr lang="en-US" altLang="ko-KR" sz="3200" dirty="0"/>
              <a:t/>
            </a:r>
            <a:br>
              <a:rPr lang="en-US" altLang="ko-KR" sz="3200" dirty="0"/>
            </a:br>
            <a:r>
              <a:rPr lang="en-US" altLang="ko-KR" sz="3100" dirty="0"/>
              <a:t>Limitations of Representative Democracy </a:t>
            </a:r>
            <a:r>
              <a:rPr lang="en-US" altLang="ko-KR" sz="3100" dirty="0" smtClean="0"/>
              <a:t/>
            </a:r>
            <a:br>
              <a:rPr lang="en-US" altLang="ko-KR" sz="3100" dirty="0" smtClean="0"/>
            </a:br>
            <a:r>
              <a:rPr lang="en-US" altLang="ko-KR" sz="3100" dirty="0" smtClean="0"/>
              <a:t>over </a:t>
            </a:r>
            <a:r>
              <a:rPr lang="en-US" altLang="ko-KR" sz="3100" dirty="0"/>
              <a:t>Controlling Capitalist Power</a:t>
            </a:r>
            <a:endParaRPr lang="ko-KR" altLang="en-US" sz="3100" dirty="0"/>
          </a:p>
        </p:txBody>
      </p:sp>
      <p:sp>
        <p:nvSpPr>
          <p:cNvPr id="3" name="내용 개체 틀 2"/>
          <p:cNvSpPr>
            <a:spLocks noGrp="1"/>
          </p:cNvSpPr>
          <p:nvPr>
            <p:ph idx="1"/>
          </p:nvPr>
        </p:nvSpPr>
        <p:spPr>
          <a:xfrm>
            <a:off x="461639" y="2192784"/>
            <a:ext cx="11256885" cy="4376691"/>
          </a:xfrm>
        </p:spPr>
        <p:txBody>
          <a:bodyPr>
            <a:normAutofit lnSpcReduction="10000"/>
          </a:bodyPr>
          <a:lstStyle/>
          <a:p>
            <a:pPr>
              <a:lnSpc>
                <a:spcPct val="100000"/>
              </a:lnSpc>
              <a:spcBef>
                <a:spcPts val="2400"/>
              </a:spcBef>
              <a:buFont typeface="Wingdings" panose="05000000000000000000" pitchFamily="2" charset="2"/>
              <a:buChar char="v"/>
            </a:pPr>
            <a:r>
              <a:rPr lang="en-US" altLang="ko-KR" sz="2600" dirty="0" smtClean="0"/>
              <a:t> “</a:t>
            </a:r>
            <a:r>
              <a:rPr lang="en-US" altLang="ko-KR" sz="2600" dirty="0"/>
              <a:t>capitalism has never produced the necessary enlightenment among the masses.” </a:t>
            </a:r>
            <a:r>
              <a:rPr lang="en-US" altLang="ko-KR" sz="2600" dirty="0" smtClean="0"/>
              <a:t>(“‘</a:t>
            </a:r>
            <a:r>
              <a:rPr lang="en-US" altLang="ko-KR" sz="2600" dirty="0"/>
              <a:t>Socialism &amp; ‘Fabianism’,” Fabian Tracts No. 233 (1930</a:t>
            </a:r>
            <a:r>
              <a:rPr lang="en-US" altLang="ko-KR" sz="2600" dirty="0" smtClean="0"/>
              <a:t>))</a:t>
            </a:r>
          </a:p>
          <a:p>
            <a:pPr>
              <a:lnSpc>
                <a:spcPct val="100000"/>
              </a:lnSpc>
              <a:spcBef>
                <a:spcPts val="2400"/>
              </a:spcBef>
            </a:pPr>
            <a:r>
              <a:rPr lang="en-US" altLang="ko-KR" sz="2600" dirty="0" err="1" smtClean="0"/>
              <a:t>Lysistrata</a:t>
            </a:r>
            <a:r>
              <a:rPr lang="en-US" altLang="ko-KR" sz="2600" dirty="0" smtClean="0"/>
              <a:t> </a:t>
            </a:r>
            <a:r>
              <a:rPr lang="en-US" altLang="ko-KR" sz="2600" dirty="0"/>
              <a:t>criticizes the “infamous” and “outrageous” damage that Breakages Ltd. inflicts on industry, government, and the press.</a:t>
            </a:r>
          </a:p>
          <a:p>
            <a:pPr>
              <a:lnSpc>
                <a:spcPct val="100000"/>
              </a:lnSpc>
              <a:spcBef>
                <a:spcPts val="2400"/>
              </a:spcBef>
            </a:pPr>
            <a:r>
              <a:rPr lang="en-US" altLang="ko-KR" sz="2600" dirty="0"/>
              <a:t>The conglomerate-owned press fabricates “ignorance and superstition” </a:t>
            </a:r>
            <a:r>
              <a:rPr lang="en-US" altLang="ko-KR" sz="2600" dirty="0" smtClean="0"/>
              <a:t>to </a:t>
            </a:r>
            <a:r>
              <a:rPr lang="en-US" altLang="ko-KR" sz="2600" dirty="0"/>
              <a:t>influence “the voting mob” and tries to silence the voices that oppose commercial interests and speculative forces.</a:t>
            </a:r>
            <a:endParaRPr lang="ko-KR" altLang="en-US" sz="2600" dirty="0"/>
          </a:p>
          <a:p>
            <a:pPr>
              <a:lnSpc>
                <a:spcPct val="100000"/>
              </a:lnSpc>
              <a:spcBef>
                <a:spcPts val="2400"/>
              </a:spcBef>
            </a:pPr>
            <a:r>
              <a:rPr lang="en-US" altLang="ko-KR" dirty="0"/>
              <a:t>C. Brook </a:t>
            </a:r>
            <a:r>
              <a:rPr lang="en-US" altLang="ko-KR" dirty="0" smtClean="0"/>
              <a:t>Miller says </a:t>
            </a:r>
            <a:r>
              <a:rPr lang="en-US" altLang="ko-KR" sz="2600" dirty="0" smtClean="0"/>
              <a:t>“the </a:t>
            </a:r>
            <a:r>
              <a:rPr lang="en-US" altLang="ko-KR" sz="2600" dirty="0"/>
              <a:t>idea of a popular will is simply the fabrication of particular interests clever enough to secure power.”</a:t>
            </a:r>
            <a:endParaRPr lang="en-US" altLang="ko-KR" sz="2600" dirty="0" smtClean="0"/>
          </a:p>
          <a:p>
            <a:pPr>
              <a:lnSpc>
                <a:spcPct val="100000"/>
              </a:lnSpc>
              <a:spcBef>
                <a:spcPts val="2400"/>
              </a:spcBef>
            </a:pPr>
            <a:endParaRPr lang="ko-KR" altLang="en-US" sz="2600" dirty="0"/>
          </a:p>
        </p:txBody>
      </p:sp>
    </p:spTree>
    <p:extLst>
      <p:ext uri="{BB962C8B-B14F-4D97-AF65-F5344CB8AC3E}">
        <p14:creationId xmlns:p14="http://schemas.microsoft.com/office/powerpoint/2010/main" val="1526364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612559"/>
            <a:ext cx="10431262" cy="1393794"/>
          </a:xfrm>
        </p:spPr>
        <p:txBody>
          <a:bodyPr>
            <a:normAutofit fontScale="90000"/>
          </a:bodyPr>
          <a:lstStyle/>
          <a:p>
            <a:pPr algn="ctr"/>
            <a:r>
              <a:rPr lang="en-US" altLang="ko-KR" i="1" dirty="0"/>
              <a:t>The Apple Cart</a:t>
            </a:r>
            <a:r>
              <a:rPr lang="en-US" altLang="ko-KR" dirty="0"/>
              <a:t>:</a:t>
            </a:r>
            <a:r>
              <a:rPr lang="en-US" altLang="ko-KR" sz="3200" dirty="0"/>
              <a:t/>
            </a:r>
            <a:br>
              <a:rPr lang="en-US" altLang="ko-KR" sz="3200" dirty="0"/>
            </a:br>
            <a:r>
              <a:rPr lang="en-US" altLang="ko-KR" sz="3100" dirty="0"/>
              <a:t>Limitations of Representative Democracy </a:t>
            </a:r>
            <a:r>
              <a:rPr lang="en-US" altLang="ko-KR" sz="3100" dirty="0" smtClean="0"/>
              <a:t/>
            </a:r>
            <a:br>
              <a:rPr lang="en-US" altLang="ko-KR" sz="3100" dirty="0" smtClean="0"/>
            </a:br>
            <a:r>
              <a:rPr lang="en-US" altLang="ko-KR" sz="3100" dirty="0" smtClean="0"/>
              <a:t>over </a:t>
            </a:r>
            <a:r>
              <a:rPr lang="en-US" altLang="ko-KR" sz="3100" dirty="0"/>
              <a:t>Controlling Capitalist Power</a:t>
            </a:r>
            <a:endParaRPr lang="ko-KR" altLang="en-US" sz="3100" dirty="0"/>
          </a:p>
        </p:txBody>
      </p:sp>
      <p:sp>
        <p:nvSpPr>
          <p:cNvPr id="3" name="내용 개체 틀 2"/>
          <p:cNvSpPr>
            <a:spLocks noGrp="1"/>
          </p:cNvSpPr>
          <p:nvPr>
            <p:ph idx="1"/>
          </p:nvPr>
        </p:nvSpPr>
        <p:spPr>
          <a:xfrm>
            <a:off x="328474" y="2336872"/>
            <a:ext cx="11478827" cy="4232603"/>
          </a:xfrm>
        </p:spPr>
        <p:txBody>
          <a:bodyPr>
            <a:normAutofit/>
          </a:bodyPr>
          <a:lstStyle/>
          <a:p>
            <a:pPr>
              <a:lnSpc>
                <a:spcPct val="100000"/>
              </a:lnSpc>
              <a:spcBef>
                <a:spcPts val="2400"/>
              </a:spcBef>
              <a:buFont typeface="Wingdings" panose="05000000000000000000" pitchFamily="2" charset="2"/>
              <a:buChar char="v"/>
            </a:pPr>
            <a:r>
              <a:rPr lang="en-US" altLang="ko-KR" sz="2600" dirty="0" smtClean="0"/>
              <a:t> King </a:t>
            </a:r>
            <a:r>
              <a:rPr lang="en-US" altLang="ko-KR" sz="2600" dirty="0"/>
              <a:t>Magnus fears the abuse of representative </a:t>
            </a:r>
            <a:r>
              <a:rPr lang="en-US" altLang="ko-KR" sz="2600" dirty="0" smtClean="0"/>
              <a:t>democracy.</a:t>
            </a:r>
          </a:p>
          <a:p>
            <a:pPr>
              <a:lnSpc>
                <a:spcPct val="100000"/>
              </a:lnSpc>
              <a:spcBef>
                <a:spcPts val="2400"/>
              </a:spcBef>
            </a:pPr>
            <a:r>
              <a:rPr lang="en-US" altLang="ko-KR" sz="2600" dirty="0" smtClean="0"/>
              <a:t>“</a:t>
            </a:r>
            <a:r>
              <a:rPr lang="en-US" altLang="ko-KR" sz="2600" dirty="0"/>
              <a:t>a demagogue may steal a horse where a king dare not look over a </a:t>
            </a:r>
            <a:r>
              <a:rPr lang="en-US" altLang="ko-KR" sz="2600" dirty="0" smtClean="0"/>
              <a:t>hedge.”</a:t>
            </a:r>
          </a:p>
          <a:p>
            <a:pPr>
              <a:lnSpc>
                <a:spcPct val="100000"/>
              </a:lnSpc>
              <a:spcBef>
                <a:spcPts val="2400"/>
              </a:spcBef>
            </a:pPr>
            <a:r>
              <a:rPr lang="en-US" altLang="ko-KR" sz="2600" dirty="0" smtClean="0"/>
              <a:t>He </a:t>
            </a:r>
            <a:r>
              <a:rPr lang="en-US" altLang="ko-KR" sz="2600" dirty="0"/>
              <a:t>makes it clear that the real enemy to be fought is the capitalist </a:t>
            </a:r>
            <a:r>
              <a:rPr lang="en-US" altLang="ko-KR" sz="2600" dirty="0" smtClean="0"/>
              <a:t>power, saying “it </a:t>
            </a:r>
            <a:r>
              <a:rPr lang="en-US" altLang="ko-KR" sz="2600" dirty="0"/>
              <a:t>[the country] is really governed by Breakages, </a:t>
            </a:r>
            <a:r>
              <a:rPr lang="en-US" altLang="ko-KR" sz="2600" dirty="0" smtClean="0"/>
              <a:t>Limited</a:t>
            </a:r>
            <a:r>
              <a:rPr lang="en-US" altLang="ko-KR" sz="2600" dirty="0"/>
              <a:t>.</a:t>
            </a:r>
            <a:r>
              <a:rPr lang="en-US" altLang="ko-KR" sz="2600" dirty="0" smtClean="0"/>
              <a:t>” </a:t>
            </a:r>
          </a:p>
          <a:p>
            <a:pPr>
              <a:lnSpc>
                <a:spcPct val="100000"/>
              </a:lnSpc>
              <a:spcBef>
                <a:spcPts val="2400"/>
              </a:spcBef>
            </a:pPr>
            <a:r>
              <a:rPr lang="en-US" altLang="ko-KR" sz="2600" dirty="0" smtClean="0"/>
              <a:t>“the </a:t>
            </a:r>
            <a:r>
              <a:rPr lang="en-US" altLang="ko-KR" sz="2600" dirty="0"/>
              <a:t>conflict is not really between royalty and democracy. It is between both and plutocracy, which, having destroyed the royal power by frank force under democratic pretexts, has bought and swallowed democracy</a:t>
            </a:r>
            <a:r>
              <a:rPr lang="en-US" altLang="ko-KR" sz="2600" dirty="0" smtClean="0"/>
              <a:t>.” (in the Preface of </a:t>
            </a:r>
            <a:r>
              <a:rPr lang="en-US" altLang="ko-KR" sz="2600" i="1" dirty="0" smtClean="0"/>
              <a:t>The Apple </a:t>
            </a:r>
            <a:r>
              <a:rPr lang="en-US" altLang="ko-KR" sz="2600" i="1" dirty="0" smtClean="0"/>
              <a:t>Cart</a:t>
            </a:r>
            <a:r>
              <a:rPr lang="en-US" altLang="ko-KR" sz="2600" dirty="0" smtClean="0"/>
              <a:t>)</a:t>
            </a:r>
            <a:endParaRPr lang="ko-KR" altLang="en-US" sz="2600" dirty="0"/>
          </a:p>
        </p:txBody>
      </p:sp>
    </p:spTree>
    <p:extLst>
      <p:ext uri="{BB962C8B-B14F-4D97-AF65-F5344CB8AC3E}">
        <p14:creationId xmlns:p14="http://schemas.microsoft.com/office/powerpoint/2010/main" val="2914917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612559"/>
            <a:ext cx="10431262" cy="1393794"/>
          </a:xfrm>
        </p:spPr>
        <p:txBody>
          <a:bodyPr>
            <a:normAutofit fontScale="90000"/>
          </a:bodyPr>
          <a:lstStyle/>
          <a:p>
            <a:pPr algn="ctr"/>
            <a:r>
              <a:rPr lang="en-US" altLang="ko-KR" i="1" dirty="0"/>
              <a:t>The Apple Cart</a:t>
            </a:r>
            <a:r>
              <a:rPr lang="en-US" altLang="ko-KR" dirty="0"/>
              <a:t>:</a:t>
            </a:r>
            <a:r>
              <a:rPr lang="en-US" altLang="ko-KR" sz="3200" dirty="0"/>
              <a:t/>
            </a:r>
            <a:br>
              <a:rPr lang="en-US" altLang="ko-KR" sz="3200" dirty="0"/>
            </a:br>
            <a:r>
              <a:rPr lang="en-US" altLang="ko-KR" sz="3100" dirty="0"/>
              <a:t>Limitations of Representative Democracy </a:t>
            </a:r>
            <a:r>
              <a:rPr lang="en-US" altLang="ko-KR" sz="3100" dirty="0" smtClean="0"/>
              <a:t/>
            </a:r>
            <a:br>
              <a:rPr lang="en-US" altLang="ko-KR" sz="3100" dirty="0" smtClean="0"/>
            </a:br>
            <a:r>
              <a:rPr lang="en-US" altLang="ko-KR" sz="3100" dirty="0" smtClean="0"/>
              <a:t>over </a:t>
            </a:r>
            <a:r>
              <a:rPr lang="en-US" altLang="ko-KR" sz="3100" dirty="0"/>
              <a:t>Controlling Capitalist Power</a:t>
            </a:r>
            <a:endParaRPr lang="ko-KR" altLang="en-US" sz="3100" dirty="0"/>
          </a:p>
        </p:txBody>
      </p:sp>
      <p:sp>
        <p:nvSpPr>
          <p:cNvPr id="3" name="내용 개체 틀 2"/>
          <p:cNvSpPr>
            <a:spLocks noGrp="1"/>
          </p:cNvSpPr>
          <p:nvPr>
            <p:ph idx="1"/>
          </p:nvPr>
        </p:nvSpPr>
        <p:spPr>
          <a:xfrm>
            <a:off x="461640" y="2130642"/>
            <a:ext cx="11336783" cy="4438834"/>
          </a:xfrm>
        </p:spPr>
        <p:txBody>
          <a:bodyPr>
            <a:normAutofit lnSpcReduction="10000"/>
          </a:bodyPr>
          <a:lstStyle/>
          <a:p>
            <a:pPr>
              <a:lnSpc>
                <a:spcPct val="100000"/>
              </a:lnSpc>
              <a:spcBef>
                <a:spcPts val="2400"/>
              </a:spcBef>
              <a:buFont typeface="Wingdings" panose="05000000000000000000" pitchFamily="2" charset="2"/>
              <a:buChar char="v"/>
            </a:pPr>
            <a:r>
              <a:rPr lang="en-US" altLang="ko-KR" sz="2600" dirty="0" smtClean="0"/>
              <a:t> King </a:t>
            </a:r>
            <a:r>
              <a:rPr lang="en-US" altLang="ko-KR" sz="2600" dirty="0"/>
              <a:t>Magnus </a:t>
            </a:r>
            <a:r>
              <a:rPr lang="en-US" altLang="ko-KR" sz="2600" dirty="0" smtClean="0"/>
              <a:t>demands </a:t>
            </a:r>
            <a:r>
              <a:rPr lang="en-US" altLang="ko-KR" sz="2600" dirty="0"/>
              <a:t>“independent estate of the </a:t>
            </a:r>
            <a:r>
              <a:rPr lang="en-US" altLang="ko-KR" sz="2600" dirty="0" smtClean="0"/>
              <a:t>realm” of the king.</a:t>
            </a:r>
          </a:p>
          <a:p>
            <a:pPr>
              <a:lnSpc>
                <a:spcPct val="100000"/>
              </a:lnSpc>
              <a:spcBef>
                <a:spcPts val="2400"/>
              </a:spcBef>
            </a:pPr>
            <a:r>
              <a:rPr lang="en-US" altLang="ko-KR" sz="2600" dirty="0" smtClean="0"/>
              <a:t>King Magnus </a:t>
            </a:r>
            <a:r>
              <a:rPr lang="en-US" altLang="ko-KR" sz="2600" dirty="0"/>
              <a:t>suggests that he should use his veto power to stop big </a:t>
            </a:r>
            <a:r>
              <a:rPr lang="en-US" altLang="ko-KR" sz="2600" dirty="0" smtClean="0"/>
              <a:t>businesses </a:t>
            </a:r>
            <a:r>
              <a:rPr lang="en-US" altLang="ko-KR" sz="2600" dirty="0"/>
              <a:t>from interfering in government </a:t>
            </a:r>
            <a:r>
              <a:rPr lang="en-US" altLang="ko-KR" sz="2600" dirty="0" smtClean="0"/>
              <a:t>policies.</a:t>
            </a:r>
            <a:endParaRPr lang="en-US" altLang="ko-KR" sz="2600" dirty="0"/>
          </a:p>
          <a:p>
            <a:pPr>
              <a:lnSpc>
                <a:spcPct val="100000"/>
              </a:lnSpc>
              <a:spcBef>
                <a:spcPts val="2400"/>
              </a:spcBef>
            </a:pPr>
            <a:r>
              <a:rPr lang="en-US" altLang="ko-KR" sz="2600" dirty="0" smtClean="0"/>
              <a:t>Proteus and his Secretaries </a:t>
            </a:r>
            <a:r>
              <a:rPr lang="en-US" altLang="ko-KR" sz="2600" dirty="0"/>
              <a:t>give the king an ultimatum: if he refuses to sign the agreement prohibiting the king’s speeches, press interviews, and veto power, the cabinet threaten to resign </a:t>
            </a:r>
            <a:r>
              <a:rPr lang="en-US" altLang="ko-KR" sz="2600" dirty="0" err="1"/>
              <a:t>en</a:t>
            </a:r>
            <a:r>
              <a:rPr lang="en-US" altLang="ko-KR" sz="2600" dirty="0"/>
              <a:t> masse and put a choice </a:t>
            </a:r>
            <a:r>
              <a:rPr lang="en-US" altLang="ko-KR" sz="2600" dirty="0" smtClean="0"/>
              <a:t>of </a:t>
            </a:r>
            <a:r>
              <a:rPr lang="en-US" altLang="ko-KR" sz="2600" dirty="0"/>
              <a:t>absolute monarchy </a:t>
            </a:r>
            <a:r>
              <a:rPr lang="en-US" altLang="ko-KR" sz="2600" dirty="0" smtClean="0"/>
              <a:t>or </a:t>
            </a:r>
            <a:r>
              <a:rPr lang="en-US" altLang="ko-KR" sz="2600" dirty="0"/>
              <a:t>constitutional monarchy to the </a:t>
            </a:r>
            <a:r>
              <a:rPr lang="en-US" altLang="ko-KR" sz="2600" dirty="0" smtClean="0"/>
              <a:t>plebiscite. </a:t>
            </a:r>
          </a:p>
          <a:p>
            <a:pPr>
              <a:lnSpc>
                <a:spcPct val="100000"/>
              </a:lnSpc>
              <a:spcBef>
                <a:spcPts val="2400"/>
              </a:spcBef>
            </a:pPr>
            <a:r>
              <a:rPr lang="en-US" altLang="ko-KR" sz="2600" dirty="0" smtClean="0"/>
              <a:t>King </a:t>
            </a:r>
            <a:r>
              <a:rPr lang="en-US" altLang="ko-KR" sz="2600" dirty="0"/>
              <a:t>Magnus announces </a:t>
            </a:r>
            <a:r>
              <a:rPr lang="en-US" altLang="ko-KR" sz="2600" dirty="0" smtClean="0"/>
              <a:t>that </a:t>
            </a:r>
            <a:r>
              <a:rPr lang="en-US" altLang="ko-KR" sz="2600" dirty="0"/>
              <a:t>after abdicating the throne to his </a:t>
            </a:r>
            <a:r>
              <a:rPr lang="en-US" altLang="ko-KR" sz="2600" dirty="0" smtClean="0"/>
              <a:t>son, he would </a:t>
            </a:r>
            <a:r>
              <a:rPr lang="en-US" altLang="ko-KR" sz="2600" dirty="0"/>
              <a:t>run in the next election </a:t>
            </a:r>
            <a:r>
              <a:rPr lang="en-US" altLang="ko-KR" sz="2600" dirty="0" smtClean="0"/>
              <a:t>and then set up his own party.</a:t>
            </a:r>
          </a:p>
        </p:txBody>
      </p:sp>
    </p:spTree>
    <p:extLst>
      <p:ext uri="{BB962C8B-B14F-4D97-AF65-F5344CB8AC3E}">
        <p14:creationId xmlns:p14="http://schemas.microsoft.com/office/powerpoint/2010/main" val="2594979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612559"/>
            <a:ext cx="10431262" cy="1393794"/>
          </a:xfrm>
        </p:spPr>
        <p:txBody>
          <a:bodyPr>
            <a:normAutofit fontScale="90000"/>
          </a:bodyPr>
          <a:lstStyle/>
          <a:p>
            <a:pPr algn="ctr"/>
            <a:r>
              <a:rPr lang="en-US" altLang="ko-KR" i="1" dirty="0"/>
              <a:t>The Apple Cart</a:t>
            </a:r>
            <a:r>
              <a:rPr lang="en-US" altLang="ko-KR" dirty="0"/>
              <a:t>:</a:t>
            </a:r>
            <a:r>
              <a:rPr lang="en-US" altLang="ko-KR" sz="3200" dirty="0"/>
              <a:t/>
            </a:r>
            <a:br>
              <a:rPr lang="en-US" altLang="ko-KR" sz="3200" dirty="0"/>
            </a:br>
            <a:r>
              <a:rPr lang="en-US" altLang="ko-KR" sz="3100" dirty="0"/>
              <a:t>Limitations of Representative Democracy </a:t>
            </a:r>
            <a:r>
              <a:rPr lang="en-US" altLang="ko-KR" sz="3100" dirty="0" smtClean="0"/>
              <a:t/>
            </a:r>
            <a:br>
              <a:rPr lang="en-US" altLang="ko-KR" sz="3100" dirty="0" smtClean="0"/>
            </a:br>
            <a:r>
              <a:rPr lang="en-US" altLang="ko-KR" sz="3100" dirty="0" smtClean="0"/>
              <a:t>over </a:t>
            </a:r>
            <a:r>
              <a:rPr lang="en-US" altLang="ko-KR" sz="3100" dirty="0"/>
              <a:t>Controlling Capitalist Power</a:t>
            </a:r>
            <a:endParaRPr lang="ko-KR" altLang="en-US" sz="3100" dirty="0"/>
          </a:p>
        </p:txBody>
      </p:sp>
      <p:sp>
        <p:nvSpPr>
          <p:cNvPr id="3" name="내용 개체 틀 2"/>
          <p:cNvSpPr>
            <a:spLocks noGrp="1"/>
          </p:cNvSpPr>
          <p:nvPr>
            <p:ph idx="1"/>
          </p:nvPr>
        </p:nvSpPr>
        <p:spPr>
          <a:xfrm>
            <a:off x="372862" y="2336872"/>
            <a:ext cx="11434439" cy="4232603"/>
          </a:xfrm>
        </p:spPr>
        <p:txBody>
          <a:bodyPr>
            <a:normAutofit/>
          </a:bodyPr>
          <a:lstStyle/>
          <a:p>
            <a:pPr>
              <a:lnSpc>
                <a:spcPct val="100000"/>
              </a:lnSpc>
              <a:spcBef>
                <a:spcPts val="2400"/>
              </a:spcBef>
              <a:buFont typeface="Wingdings" panose="05000000000000000000" pitchFamily="2" charset="2"/>
              <a:buChar char="v"/>
            </a:pPr>
            <a:r>
              <a:rPr lang="en-US" altLang="ko-KR" dirty="0" smtClean="0"/>
              <a:t> King Magnus: “I </a:t>
            </a:r>
            <a:r>
              <a:rPr lang="en-US" altLang="ko-KR" dirty="0"/>
              <a:t>have not upset The Apple Cart after </a:t>
            </a:r>
            <a:r>
              <a:rPr lang="en-US" altLang="ko-KR" dirty="0" smtClean="0"/>
              <a:t>all”</a:t>
            </a:r>
            <a:r>
              <a:rPr lang="en-US" altLang="ko-KR" sz="2600" dirty="0" smtClean="0"/>
              <a:t> </a:t>
            </a:r>
          </a:p>
          <a:p>
            <a:pPr>
              <a:lnSpc>
                <a:spcPct val="100000"/>
              </a:lnSpc>
              <a:spcBef>
                <a:spcPts val="2400"/>
              </a:spcBef>
            </a:pPr>
            <a:r>
              <a:rPr lang="en-US" altLang="ko-KR" sz="2600" dirty="0"/>
              <a:t>“the tearing up of the ultimatum is almost a defeat for him[King Magnus]” as well as Proteus and Secretaries. (G. W. Bishop’s interview with </a:t>
            </a:r>
            <a:r>
              <a:rPr lang="en-US" altLang="ko-KR" sz="2600" dirty="0" smtClean="0"/>
              <a:t>Shaw)</a:t>
            </a:r>
            <a:endParaRPr lang="en-US" altLang="ko-KR" sz="2600" dirty="0"/>
          </a:p>
          <a:p>
            <a:pPr>
              <a:lnSpc>
                <a:spcPct val="100000"/>
              </a:lnSpc>
              <a:spcBef>
                <a:spcPts val="2400"/>
              </a:spcBef>
            </a:pPr>
            <a:r>
              <a:rPr lang="en-US" altLang="ko-KR" sz="2600" dirty="0" smtClean="0"/>
              <a:t>The king has blown a great chance for the control over capitalist power.</a:t>
            </a:r>
          </a:p>
          <a:p>
            <a:pPr>
              <a:lnSpc>
                <a:spcPct val="100000"/>
              </a:lnSpc>
              <a:spcBef>
                <a:spcPts val="2400"/>
              </a:spcBef>
            </a:pPr>
            <a:r>
              <a:rPr lang="en-US" altLang="ko-KR" sz="2600" dirty="0"/>
              <a:t>Although King Manus wanted to get a stronger reformist </a:t>
            </a:r>
            <a:r>
              <a:rPr lang="en-US" altLang="ko-KR" sz="2600" dirty="0" smtClean="0"/>
              <a:t>power for his patriotic service, </a:t>
            </a:r>
            <a:r>
              <a:rPr lang="en-US" altLang="ko-KR" sz="2600" dirty="0"/>
              <a:t>it </a:t>
            </a:r>
            <a:r>
              <a:rPr lang="en-US" altLang="ko-KR" sz="2600" dirty="0" smtClean="0"/>
              <a:t>should be paid attention to </a:t>
            </a:r>
            <a:r>
              <a:rPr lang="en-US" altLang="ko-KR" sz="2600" dirty="0"/>
              <a:t>that his proposal or its failure has been within the frame of </a:t>
            </a:r>
            <a:r>
              <a:rPr lang="en-US" altLang="ko-KR" sz="2600" dirty="0" smtClean="0"/>
              <a:t>constitutionalism.</a:t>
            </a:r>
          </a:p>
        </p:txBody>
      </p:sp>
    </p:spTree>
    <p:extLst>
      <p:ext uri="{BB962C8B-B14F-4D97-AF65-F5344CB8AC3E}">
        <p14:creationId xmlns:p14="http://schemas.microsoft.com/office/powerpoint/2010/main" val="1653131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612559"/>
            <a:ext cx="10431262" cy="1393794"/>
          </a:xfrm>
        </p:spPr>
        <p:txBody>
          <a:bodyPr>
            <a:normAutofit fontScale="90000"/>
          </a:bodyPr>
          <a:lstStyle/>
          <a:p>
            <a:pPr algn="ctr"/>
            <a:r>
              <a:rPr lang="en-US" altLang="ko-KR" i="1" dirty="0"/>
              <a:t>On the Rocks</a:t>
            </a:r>
            <a:r>
              <a:rPr lang="en-US" altLang="ko-KR" dirty="0"/>
              <a:t>:</a:t>
            </a:r>
            <a:r>
              <a:rPr lang="en-US" altLang="ko-KR" sz="3200" dirty="0"/>
              <a:t/>
            </a:r>
            <a:br>
              <a:rPr lang="en-US" altLang="ko-KR" sz="3200" dirty="0"/>
            </a:br>
            <a:r>
              <a:rPr lang="en-US" altLang="ko-KR" sz="3100" dirty="0" smtClean="0"/>
              <a:t>Capitalization </a:t>
            </a:r>
            <a:r>
              <a:rPr lang="en-US" altLang="ko-KR" sz="3100" dirty="0"/>
              <a:t>of the Working Class </a:t>
            </a:r>
            <a:r>
              <a:rPr lang="en-US" altLang="ko-KR" sz="3100" dirty="0" smtClean="0"/>
              <a:t/>
            </a:r>
            <a:br>
              <a:rPr lang="en-US" altLang="ko-KR" sz="3100" dirty="0" smtClean="0"/>
            </a:br>
            <a:r>
              <a:rPr lang="en-US" altLang="ko-KR" sz="3100" dirty="0" smtClean="0"/>
              <a:t>and </a:t>
            </a:r>
            <a:r>
              <a:rPr lang="en-US" altLang="ko-KR" sz="3100" dirty="0"/>
              <a:t>Necessity of Reformative Dictatorship</a:t>
            </a:r>
            <a:endParaRPr lang="ko-KR" altLang="en-US" sz="3100" dirty="0"/>
          </a:p>
        </p:txBody>
      </p:sp>
      <p:sp>
        <p:nvSpPr>
          <p:cNvPr id="3" name="내용 개체 틀 2"/>
          <p:cNvSpPr>
            <a:spLocks noGrp="1"/>
          </p:cNvSpPr>
          <p:nvPr>
            <p:ph idx="1"/>
          </p:nvPr>
        </p:nvSpPr>
        <p:spPr>
          <a:xfrm>
            <a:off x="295276" y="2175030"/>
            <a:ext cx="9168320" cy="4394446"/>
          </a:xfrm>
        </p:spPr>
        <p:txBody>
          <a:bodyPr>
            <a:noAutofit/>
          </a:bodyPr>
          <a:lstStyle/>
          <a:p>
            <a:pPr>
              <a:lnSpc>
                <a:spcPct val="100000"/>
              </a:lnSpc>
              <a:spcBef>
                <a:spcPts val="2400"/>
              </a:spcBef>
              <a:buFont typeface="Wingdings" panose="05000000000000000000" pitchFamily="2" charset="2"/>
              <a:buChar char="v"/>
            </a:pPr>
            <a:r>
              <a:rPr lang="en-US" altLang="ko-KR" sz="2600" dirty="0"/>
              <a:t> </a:t>
            </a:r>
            <a:r>
              <a:rPr lang="en-US" altLang="ko-KR" sz="2600" i="1" dirty="0" smtClean="0"/>
              <a:t>On </a:t>
            </a:r>
            <a:r>
              <a:rPr lang="en-US" altLang="ko-KR" sz="2600" i="1" dirty="0"/>
              <a:t>the Rocks </a:t>
            </a:r>
            <a:r>
              <a:rPr lang="en-US" altLang="ko-KR" sz="2600" dirty="0" smtClean="0"/>
              <a:t>was completed in </a:t>
            </a:r>
            <a:r>
              <a:rPr lang="en-US" altLang="ko-KR" sz="2600" dirty="0"/>
              <a:t>July and premiered </a:t>
            </a:r>
            <a:r>
              <a:rPr lang="en-US" altLang="ko-KR" sz="2600" dirty="0" smtClean="0"/>
              <a:t>in </a:t>
            </a:r>
            <a:r>
              <a:rPr lang="en-US" altLang="ko-KR" sz="2600" dirty="0"/>
              <a:t>London in </a:t>
            </a:r>
            <a:r>
              <a:rPr lang="en-US" altLang="ko-KR" sz="2600" dirty="0" smtClean="0"/>
              <a:t>Nov. 1933, after </a:t>
            </a:r>
            <a:r>
              <a:rPr lang="en-US" altLang="ko-KR" sz="2600" dirty="0"/>
              <a:t>returning in April </a:t>
            </a:r>
            <a:r>
              <a:rPr lang="en-US" altLang="ko-KR" sz="2600" dirty="0" smtClean="0"/>
              <a:t>from </a:t>
            </a:r>
            <a:r>
              <a:rPr lang="en-US" altLang="ko-KR" sz="2600" dirty="0"/>
              <a:t>the </a:t>
            </a:r>
            <a:r>
              <a:rPr lang="en-US" altLang="ko-KR" sz="2600" dirty="0" smtClean="0"/>
              <a:t>USA. </a:t>
            </a:r>
          </a:p>
          <a:p>
            <a:pPr>
              <a:lnSpc>
                <a:spcPct val="100000"/>
              </a:lnSpc>
              <a:spcBef>
                <a:spcPts val="2400"/>
              </a:spcBef>
            </a:pPr>
            <a:r>
              <a:rPr lang="en-US" altLang="ko-KR" sz="2600" dirty="0" smtClean="0"/>
              <a:t>Adapted </a:t>
            </a:r>
            <a:r>
              <a:rPr lang="en-US" altLang="ko-KR" sz="2600" dirty="0"/>
              <a:t>by </a:t>
            </a:r>
            <a:r>
              <a:rPr lang="en-US" altLang="ko-KR" sz="2600" dirty="0" smtClean="0"/>
              <a:t>Michael Healey, it was recently presented in the 2011 Shaw Festival at </a:t>
            </a:r>
            <a:r>
              <a:rPr lang="en-US" altLang="ko-KR" sz="2600" dirty="0" err="1" smtClean="0"/>
              <a:t>Niagra</a:t>
            </a:r>
            <a:r>
              <a:rPr lang="en-US" altLang="ko-KR" sz="2600" dirty="0" smtClean="0"/>
              <a:t>-on-the-Lake in Canada.</a:t>
            </a:r>
          </a:p>
          <a:p>
            <a:pPr>
              <a:lnSpc>
                <a:spcPct val="100000"/>
              </a:lnSpc>
              <a:spcBef>
                <a:spcPts val="2400"/>
              </a:spcBef>
            </a:pPr>
            <a:r>
              <a:rPr lang="en-US" altLang="ko-KR" sz="2600" dirty="0" smtClean="0"/>
              <a:t>It begins </a:t>
            </a:r>
            <a:r>
              <a:rPr lang="en-US" altLang="ko-KR" sz="2600" dirty="0"/>
              <a:t>with an explicit satire of the political </a:t>
            </a:r>
            <a:r>
              <a:rPr lang="en-US" altLang="ko-KR" sz="2600" dirty="0" smtClean="0"/>
              <a:t>situation </a:t>
            </a:r>
            <a:r>
              <a:rPr lang="en-US" altLang="ko-KR" sz="2600" dirty="0"/>
              <a:t>in Britain </a:t>
            </a:r>
            <a:r>
              <a:rPr lang="en-US" altLang="ko-KR" sz="2600" dirty="0" smtClean="0"/>
              <a:t>then where </a:t>
            </a:r>
            <a:r>
              <a:rPr lang="en-US" altLang="ko-KR" sz="2600" dirty="0"/>
              <a:t>the Ramsay Macdonald cabinet capitulated to the Conservatives by </a:t>
            </a:r>
            <a:r>
              <a:rPr lang="en-US" altLang="ko-KR" sz="2600" dirty="0" smtClean="0"/>
              <a:t>refusing the </a:t>
            </a:r>
            <a:r>
              <a:rPr lang="en-US" altLang="ko-KR" sz="2600" dirty="0"/>
              <a:t>policies of deficit spending to address unemployment and </a:t>
            </a:r>
            <a:r>
              <a:rPr lang="en-US" altLang="ko-KR" sz="2600" dirty="0" smtClean="0"/>
              <a:t>stimulate </a:t>
            </a:r>
            <a:r>
              <a:rPr lang="en-US" altLang="ko-KR" sz="2600" dirty="0"/>
              <a:t>the economy during </a:t>
            </a:r>
            <a:r>
              <a:rPr lang="en-US" altLang="ko-KR" sz="2600" dirty="0" smtClean="0"/>
              <a:t>the </a:t>
            </a:r>
            <a:r>
              <a:rPr lang="en-US" altLang="ko-KR" sz="2600" dirty="0"/>
              <a:t>Great </a:t>
            </a:r>
            <a:r>
              <a:rPr lang="en-US" altLang="ko-KR" sz="2600" dirty="0" smtClean="0"/>
              <a:t>Depression.</a:t>
            </a:r>
          </a:p>
        </p:txBody>
      </p:sp>
      <p:pic>
        <p:nvPicPr>
          <p:cNvPr id="4" name="그림 3"/>
          <p:cNvPicPr>
            <a:picLocks noChangeAspect="1"/>
          </p:cNvPicPr>
          <p:nvPr/>
        </p:nvPicPr>
        <p:blipFill>
          <a:blip r:embed="rId2"/>
          <a:stretch>
            <a:fillRect/>
          </a:stretch>
        </p:blipFill>
        <p:spPr>
          <a:xfrm>
            <a:off x="9463596" y="2455785"/>
            <a:ext cx="2655050" cy="3669807"/>
          </a:xfrm>
          <a:prstGeom prst="rect">
            <a:avLst/>
          </a:prstGeom>
        </p:spPr>
      </p:pic>
    </p:spTree>
    <p:extLst>
      <p:ext uri="{BB962C8B-B14F-4D97-AF65-F5344CB8AC3E}">
        <p14:creationId xmlns:p14="http://schemas.microsoft.com/office/powerpoint/2010/main" val="1188492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612559"/>
            <a:ext cx="10431262" cy="1393794"/>
          </a:xfrm>
        </p:spPr>
        <p:txBody>
          <a:bodyPr>
            <a:normAutofit fontScale="90000"/>
          </a:bodyPr>
          <a:lstStyle/>
          <a:p>
            <a:pPr algn="ctr"/>
            <a:r>
              <a:rPr lang="en-US" altLang="ko-KR" i="1" dirty="0"/>
              <a:t>On the Rocks</a:t>
            </a:r>
            <a:r>
              <a:rPr lang="en-US" altLang="ko-KR" dirty="0"/>
              <a:t>:</a:t>
            </a:r>
            <a:r>
              <a:rPr lang="en-US" altLang="ko-KR" sz="3200" dirty="0"/>
              <a:t/>
            </a:r>
            <a:br>
              <a:rPr lang="en-US" altLang="ko-KR" sz="3200" dirty="0"/>
            </a:br>
            <a:r>
              <a:rPr lang="en-US" altLang="ko-KR" sz="3100" dirty="0" smtClean="0"/>
              <a:t>Capitalization </a:t>
            </a:r>
            <a:r>
              <a:rPr lang="en-US" altLang="ko-KR" sz="3100" dirty="0"/>
              <a:t>of the Working Class </a:t>
            </a:r>
            <a:r>
              <a:rPr lang="en-US" altLang="ko-KR" sz="3100" dirty="0" smtClean="0"/>
              <a:t/>
            </a:r>
            <a:br>
              <a:rPr lang="en-US" altLang="ko-KR" sz="3100" dirty="0" smtClean="0"/>
            </a:br>
            <a:r>
              <a:rPr lang="en-US" altLang="ko-KR" sz="3100" dirty="0" smtClean="0"/>
              <a:t>and </a:t>
            </a:r>
            <a:r>
              <a:rPr lang="en-US" altLang="ko-KR" sz="3100" dirty="0"/>
              <a:t>Necessity of Reformative Dictatorship</a:t>
            </a:r>
            <a:endParaRPr lang="ko-KR" altLang="en-US" sz="3100" dirty="0"/>
          </a:p>
        </p:txBody>
      </p:sp>
      <p:sp>
        <p:nvSpPr>
          <p:cNvPr id="3" name="내용 개체 틀 2"/>
          <p:cNvSpPr>
            <a:spLocks noGrp="1"/>
          </p:cNvSpPr>
          <p:nvPr>
            <p:ph idx="1"/>
          </p:nvPr>
        </p:nvSpPr>
        <p:spPr>
          <a:xfrm>
            <a:off x="400050" y="2228850"/>
            <a:ext cx="11458575" cy="4340625"/>
          </a:xfrm>
        </p:spPr>
        <p:txBody>
          <a:bodyPr>
            <a:normAutofit fontScale="92500" lnSpcReduction="10000"/>
          </a:bodyPr>
          <a:lstStyle/>
          <a:p>
            <a:pPr>
              <a:lnSpc>
                <a:spcPct val="100000"/>
              </a:lnSpc>
              <a:spcBef>
                <a:spcPts val="2400"/>
              </a:spcBef>
              <a:buFont typeface="Wingdings" panose="05000000000000000000" pitchFamily="2" charset="2"/>
              <a:buChar char="v"/>
            </a:pPr>
            <a:r>
              <a:rPr lang="en-US" altLang="ko-KR" sz="2600" dirty="0"/>
              <a:t> In </a:t>
            </a:r>
            <a:r>
              <a:rPr lang="en-US" altLang="ko-KR" sz="2600" i="1" dirty="0"/>
              <a:t>On the Rocks</a:t>
            </a:r>
            <a:r>
              <a:rPr lang="en-US" altLang="ko-KR" sz="2600" dirty="0"/>
              <a:t>, representative democracy cannot fulfill its </a:t>
            </a:r>
            <a:r>
              <a:rPr lang="en-US" altLang="ko-KR" sz="2600" dirty="0" smtClean="0"/>
              <a:t>purpose, too. </a:t>
            </a:r>
          </a:p>
          <a:p>
            <a:pPr>
              <a:lnSpc>
                <a:spcPct val="100000"/>
              </a:lnSpc>
              <a:spcBef>
                <a:spcPts val="2400"/>
              </a:spcBef>
            </a:pPr>
            <a:r>
              <a:rPr lang="en-US" altLang="ko-KR" sz="2600" dirty="0"/>
              <a:t>Sir Arthur </a:t>
            </a:r>
            <a:r>
              <a:rPr lang="en-US" altLang="ko-KR" sz="2600" dirty="0" err="1"/>
              <a:t>Chavender</a:t>
            </a:r>
            <a:r>
              <a:rPr lang="en-US" altLang="ko-KR" sz="2600" dirty="0"/>
              <a:t>, a popular Liberal politician, is the Prime Minister of “a National Government” of the Conservative, Liberal, and </a:t>
            </a:r>
            <a:r>
              <a:rPr lang="en-US" altLang="ko-KR" sz="2600" dirty="0" err="1"/>
              <a:t>Labour</a:t>
            </a:r>
            <a:r>
              <a:rPr lang="en-US" altLang="ko-KR" sz="2600" dirty="0"/>
              <a:t>.</a:t>
            </a:r>
            <a:endParaRPr lang="ko-KR" altLang="en-US" sz="2600" dirty="0"/>
          </a:p>
          <a:p>
            <a:pPr>
              <a:lnSpc>
                <a:spcPct val="100000"/>
              </a:lnSpc>
              <a:spcBef>
                <a:spcPts val="2400"/>
              </a:spcBef>
            </a:pPr>
            <a:r>
              <a:rPr lang="en-US" altLang="ko-KR" sz="2600" dirty="0" smtClean="0"/>
              <a:t>He is </a:t>
            </a:r>
            <a:r>
              <a:rPr lang="en-US" altLang="ko-KR" sz="2600" dirty="0"/>
              <a:t>unable to act boldly to solve the unemployment problem due to </a:t>
            </a:r>
            <a:r>
              <a:rPr lang="en-US" altLang="ko-KR" sz="2600" dirty="0" smtClean="0"/>
              <a:t>excessive </a:t>
            </a:r>
            <a:r>
              <a:rPr lang="en-US" altLang="ko-KR" sz="2600" dirty="0"/>
              <a:t>workload, and more cares about its impact on the </a:t>
            </a:r>
            <a:r>
              <a:rPr lang="en-US" altLang="ko-KR" sz="2600" dirty="0" smtClean="0"/>
              <a:t>election.</a:t>
            </a:r>
          </a:p>
          <a:p>
            <a:pPr>
              <a:lnSpc>
                <a:spcPct val="100000"/>
              </a:lnSpc>
              <a:spcBef>
                <a:spcPts val="2400"/>
              </a:spcBef>
            </a:pPr>
            <a:r>
              <a:rPr lang="en-US" altLang="ko-KR" sz="2600" dirty="0" smtClean="0"/>
              <a:t>Newspapers </a:t>
            </a:r>
            <a:r>
              <a:rPr lang="en-US" altLang="ko-KR" sz="2600" dirty="0"/>
              <a:t>underreport unemployment demonstrations and instead fill their pages with boring parliamentary </a:t>
            </a:r>
            <a:r>
              <a:rPr lang="en-US" altLang="ko-KR" sz="2600" dirty="0" smtClean="0"/>
              <a:t>debates that don’t really matter.</a:t>
            </a:r>
          </a:p>
          <a:p>
            <a:pPr>
              <a:lnSpc>
                <a:spcPct val="100000"/>
              </a:lnSpc>
              <a:spcBef>
                <a:spcPts val="2400"/>
              </a:spcBef>
            </a:pPr>
            <a:r>
              <a:rPr lang="en-US" altLang="ko-KR" sz="2600" dirty="0" smtClean="0"/>
              <a:t>Voters </a:t>
            </a:r>
            <a:r>
              <a:rPr lang="en-US" altLang="ko-KR" sz="2600" dirty="0"/>
              <a:t>don't know what's going on in government, but they love “football, prizefighting, and </a:t>
            </a:r>
            <a:r>
              <a:rPr lang="en-US" altLang="ko-KR" sz="2600" dirty="0" smtClean="0"/>
              <a:t>war,” and moreover they think war </a:t>
            </a:r>
            <a:r>
              <a:rPr lang="en-US" altLang="ko-KR" sz="2600" dirty="0"/>
              <a:t>is like “a cinema show</a:t>
            </a:r>
            <a:r>
              <a:rPr lang="en-US" altLang="ko-KR" sz="2600" dirty="0" smtClean="0"/>
              <a:t>.”</a:t>
            </a:r>
            <a:endParaRPr lang="ko-KR" altLang="en-US" sz="2600" dirty="0"/>
          </a:p>
        </p:txBody>
      </p:sp>
    </p:spTree>
    <p:extLst>
      <p:ext uri="{BB962C8B-B14F-4D97-AF65-F5344CB8AC3E}">
        <p14:creationId xmlns:p14="http://schemas.microsoft.com/office/powerpoint/2010/main" val="2678890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0321" y="753228"/>
            <a:ext cx="9613862" cy="1080938"/>
          </a:xfrm>
        </p:spPr>
        <p:txBody>
          <a:bodyPr>
            <a:normAutofit/>
          </a:bodyPr>
          <a:lstStyle/>
          <a:p>
            <a:pPr algn="ctr"/>
            <a:r>
              <a:rPr lang="en-US" altLang="ko-KR" sz="3200" dirty="0"/>
              <a:t>Shaw’s Political </a:t>
            </a:r>
            <a:r>
              <a:rPr lang="en-US" altLang="ko-KR" sz="3200" dirty="0" smtClean="0"/>
              <a:t>thought and Constitutionalism</a:t>
            </a:r>
            <a:endParaRPr lang="ko-KR" altLang="en-US" sz="3200" dirty="0"/>
          </a:p>
        </p:txBody>
      </p:sp>
      <p:sp>
        <p:nvSpPr>
          <p:cNvPr id="3" name="내용 개체 틀 2"/>
          <p:cNvSpPr>
            <a:spLocks noGrp="1"/>
          </p:cNvSpPr>
          <p:nvPr>
            <p:ph idx="1"/>
          </p:nvPr>
        </p:nvSpPr>
        <p:spPr>
          <a:xfrm>
            <a:off x="568171" y="2336872"/>
            <a:ext cx="7910004" cy="4123555"/>
          </a:xfrm>
        </p:spPr>
        <p:txBody>
          <a:bodyPr>
            <a:noAutofit/>
          </a:bodyPr>
          <a:lstStyle/>
          <a:p>
            <a:pPr>
              <a:lnSpc>
                <a:spcPct val="100000"/>
              </a:lnSpc>
              <a:spcBef>
                <a:spcPts val="2400"/>
              </a:spcBef>
            </a:pPr>
            <a:r>
              <a:rPr lang="en-US" altLang="ko-KR" sz="2800" dirty="0"/>
              <a:t>While </a:t>
            </a:r>
            <a:r>
              <a:rPr lang="en-US" altLang="ko-KR" sz="2800" dirty="0" smtClean="0"/>
              <a:t>Shaw's political thought </a:t>
            </a:r>
            <a:r>
              <a:rPr lang="en-US" altLang="ko-KR" sz="2800" dirty="0"/>
              <a:t>maintains the general thrust of the transition to socialism by constitutional means, its specific tactics shift in emphasis and are partly modified over time. </a:t>
            </a:r>
            <a:endParaRPr lang="en-US" altLang="ko-KR" sz="2800" dirty="0" smtClean="0"/>
          </a:p>
          <a:p>
            <a:pPr>
              <a:lnSpc>
                <a:spcPct val="100000"/>
              </a:lnSpc>
              <a:spcBef>
                <a:spcPts val="2400"/>
              </a:spcBef>
            </a:pPr>
            <a:r>
              <a:rPr lang="en-US" altLang="ko-KR" sz="2800" dirty="0" smtClean="0"/>
              <a:t>In </a:t>
            </a:r>
            <a:r>
              <a:rPr lang="en-US" altLang="ko-KR" sz="2800" dirty="0"/>
              <a:t>particular, there is a clear change in Shaw's attitude toward the methods of representative democracy in his later years.</a:t>
            </a:r>
            <a:endParaRPr lang="ko-KR" altLang="ko-KR" sz="2800" dirty="0"/>
          </a:p>
          <a:p>
            <a:endParaRPr lang="ko-KR" altLang="en-US" sz="2800" dirty="0"/>
          </a:p>
        </p:txBody>
      </p:sp>
      <p:pic>
        <p:nvPicPr>
          <p:cNvPr id="9" name="그림 8"/>
          <p:cNvPicPr>
            <a:picLocks noChangeAspect="1"/>
          </p:cNvPicPr>
          <p:nvPr/>
        </p:nvPicPr>
        <p:blipFill>
          <a:blip r:embed="rId2"/>
          <a:stretch>
            <a:fillRect/>
          </a:stretch>
        </p:blipFill>
        <p:spPr>
          <a:xfrm>
            <a:off x="9020376" y="2336872"/>
            <a:ext cx="2707026" cy="4120034"/>
          </a:xfrm>
          <a:prstGeom prst="rect">
            <a:avLst/>
          </a:prstGeom>
        </p:spPr>
      </p:pic>
    </p:spTree>
    <p:extLst>
      <p:ext uri="{BB962C8B-B14F-4D97-AF65-F5344CB8AC3E}">
        <p14:creationId xmlns:p14="http://schemas.microsoft.com/office/powerpoint/2010/main" val="4281303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612559"/>
            <a:ext cx="10431262" cy="1393794"/>
          </a:xfrm>
        </p:spPr>
        <p:txBody>
          <a:bodyPr>
            <a:normAutofit fontScale="90000"/>
          </a:bodyPr>
          <a:lstStyle/>
          <a:p>
            <a:pPr algn="ctr"/>
            <a:r>
              <a:rPr lang="en-US" altLang="ko-KR" i="1" dirty="0"/>
              <a:t>On the Rocks</a:t>
            </a:r>
            <a:r>
              <a:rPr lang="en-US" altLang="ko-KR" dirty="0"/>
              <a:t>:</a:t>
            </a:r>
            <a:r>
              <a:rPr lang="en-US" altLang="ko-KR" sz="3200" dirty="0"/>
              <a:t/>
            </a:r>
            <a:br>
              <a:rPr lang="en-US" altLang="ko-KR" sz="3200" dirty="0"/>
            </a:br>
            <a:r>
              <a:rPr lang="en-US" altLang="ko-KR" sz="3100" dirty="0" smtClean="0"/>
              <a:t>Capitalization </a:t>
            </a:r>
            <a:r>
              <a:rPr lang="en-US" altLang="ko-KR" sz="3100" dirty="0"/>
              <a:t>of the Working Class </a:t>
            </a:r>
            <a:r>
              <a:rPr lang="en-US" altLang="ko-KR" sz="3100" dirty="0" smtClean="0"/>
              <a:t/>
            </a:r>
            <a:br>
              <a:rPr lang="en-US" altLang="ko-KR" sz="3100" dirty="0" smtClean="0"/>
            </a:br>
            <a:r>
              <a:rPr lang="en-US" altLang="ko-KR" sz="3100" dirty="0" smtClean="0"/>
              <a:t>and </a:t>
            </a:r>
            <a:r>
              <a:rPr lang="en-US" altLang="ko-KR" sz="3100" dirty="0"/>
              <a:t>Necessity of Reformative Dictatorship</a:t>
            </a:r>
            <a:endParaRPr lang="ko-KR" altLang="en-US" sz="3100" dirty="0"/>
          </a:p>
        </p:txBody>
      </p:sp>
      <p:sp>
        <p:nvSpPr>
          <p:cNvPr id="3" name="내용 개체 틀 2"/>
          <p:cNvSpPr>
            <a:spLocks noGrp="1"/>
          </p:cNvSpPr>
          <p:nvPr>
            <p:ph idx="1"/>
          </p:nvPr>
        </p:nvSpPr>
        <p:spPr>
          <a:xfrm>
            <a:off x="461639" y="2105025"/>
            <a:ext cx="11358886" cy="4533899"/>
          </a:xfrm>
        </p:spPr>
        <p:txBody>
          <a:bodyPr>
            <a:normAutofit/>
          </a:bodyPr>
          <a:lstStyle/>
          <a:p>
            <a:pPr>
              <a:lnSpc>
                <a:spcPct val="100000"/>
              </a:lnSpc>
              <a:spcBef>
                <a:spcPts val="2400"/>
              </a:spcBef>
              <a:buFont typeface="Wingdings" panose="05000000000000000000" pitchFamily="2" charset="2"/>
              <a:buChar char="v"/>
            </a:pPr>
            <a:r>
              <a:rPr lang="en-US" altLang="ko-KR" sz="2600" dirty="0"/>
              <a:t> </a:t>
            </a:r>
            <a:r>
              <a:rPr lang="en-US" altLang="ko-KR" sz="2600" dirty="0" smtClean="0"/>
              <a:t>Sir Arthur is </a:t>
            </a:r>
            <a:r>
              <a:rPr lang="en-US" altLang="ko-KR" sz="2600" dirty="0"/>
              <a:t>unable to respond </a:t>
            </a:r>
            <a:r>
              <a:rPr lang="en-US" altLang="ko-KR" sz="2600" dirty="0" smtClean="0"/>
              <a:t>to </a:t>
            </a:r>
            <a:r>
              <a:rPr lang="en-US" altLang="ko-KR" sz="2600" dirty="0"/>
              <a:t>criticism of representative </a:t>
            </a:r>
            <a:r>
              <a:rPr lang="en-US" altLang="ko-KR" sz="2600" dirty="0" smtClean="0"/>
              <a:t>democracy.</a:t>
            </a:r>
          </a:p>
          <a:p>
            <a:pPr>
              <a:lnSpc>
                <a:spcPct val="100000"/>
              </a:lnSpc>
              <a:spcBef>
                <a:spcPts val="2400"/>
              </a:spcBef>
            </a:pPr>
            <a:r>
              <a:rPr lang="en-US" altLang="ko-KR" sz="2600" dirty="0" smtClean="0"/>
              <a:t> Old </a:t>
            </a:r>
            <a:r>
              <a:rPr lang="en-US" altLang="ko-KR" sz="2600" dirty="0" err="1"/>
              <a:t>Hipney</a:t>
            </a:r>
            <a:r>
              <a:rPr lang="en-US" altLang="ko-KR" sz="2600" dirty="0"/>
              <a:t>, who has lived as a labor activist for a long time, criticizes the transformation of </a:t>
            </a:r>
            <a:r>
              <a:rPr lang="en-US" altLang="ko-KR" sz="2600" dirty="0" err="1"/>
              <a:t>Labour</a:t>
            </a:r>
            <a:r>
              <a:rPr lang="en-US" altLang="ko-KR" sz="2600" dirty="0"/>
              <a:t> men who shifted from “red-hot Socialists” via MPs and cabinet members </a:t>
            </a:r>
            <a:r>
              <a:rPr lang="en-US" altLang="ko-KR" sz="2600" dirty="0" smtClean="0"/>
              <a:t>into being “like peers </a:t>
            </a:r>
            <a:r>
              <a:rPr lang="en-US" altLang="ko-KR" sz="2600" dirty="0"/>
              <a:t>of the realm</a:t>
            </a:r>
            <a:r>
              <a:rPr lang="en-US" altLang="ko-KR" sz="2600" dirty="0" smtClean="0"/>
              <a:t>.”</a:t>
            </a:r>
          </a:p>
          <a:p>
            <a:pPr>
              <a:lnSpc>
                <a:spcPct val="100000"/>
              </a:lnSpc>
              <a:spcBef>
                <a:spcPts val="2400"/>
              </a:spcBef>
            </a:pPr>
            <a:r>
              <a:rPr lang="en-US" altLang="ko-KR" sz="2600" dirty="0" smtClean="0"/>
              <a:t>Old </a:t>
            </a:r>
            <a:r>
              <a:rPr lang="en-US" altLang="ko-KR" sz="2600" dirty="0" err="1" smtClean="0"/>
              <a:t>Hipney</a:t>
            </a:r>
            <a:r>
              <a:rPr lang="en-US" altLang="ko-KR" sz="2600" dirty="0" smtClean="0"/>
              <a:t> points out that </a:t>
            </a:r>
            <a:r>
              <a:rPr lang="en-US" altLang="ko-KR" sz="2600" dirty="0"/>
              <a:t>the people elect political positions by vote but are not interested in debates around the </a:t>
            </a:r>
            <a:r>
              <a:rPr lang="en-US" altLang="ko-KR" sz="2600" dirty="0" smtClean="0"/>
              <a:t>parliament.</a:t>
            </a:r>
          </a:p>
          <a:p>
            <a:pPr>
              <a:lnSpc>
                <a:spcPct val="100000"/>
              </a:lnSpc>
              <a:spcBef>
                <a:spcPts val="2400"/>
              </a:spcBef>
            </a:pPr>
            <a:r>
              <a:rPr lang="en-US" altLang="ko-KR" sz="2600" dirty="0"/>
              <a:t>Sir Arthur offers a Fabian alternative that “We must educate our </a:t>
            </a:r>
            <a:r>
              <a:rPr lang="en-US" altLang="ko-KR" sz="2600" dirty="0" smtClean="0"/>
              <a:t>voters.”</a:t>
            </a:r>
          </a:p>
          <a:p>
            <a:pPr>
              <a:lnSpc>
                <a:spcPct val="100000"/>
              </a:lnSpc>
              <a:spcBef>
                <a:spcPts val="2400"/>
              </a:spcBef>
            </a:pPr>
            <a:r>
              <a:rPr lang="en-US" altLang="ko-KR" sz="2600" dirty="0" smtClean="0"/>
              <a:t>OH: “</a:t>
            </a:r>
            <a:r>
              <a:rPr lang="en-US" altLang="ko-KR" sz="2600" dirty="0" err="1" smtClean="0"/>
              <a:t>Srartthur</a:t>
            </a:r>
            <a:r>
              <a:rPr lang="en-US" altLang="ko-KR" sz="2600" dirty="0"/>
              <a:t>: you cant teach people anything they </a:t>
            </a:r>
            <a:r>
              <a:rPr lang="en-US" altLang="ko-KR" sz="2600" dirty="0" err="1"/>
              <a:t>dont</a:t>
            </a:r>
            <a:r>
              <a:rPr lang="en-US" altLang="ko-KR" sz="2600" dirty="0"/>
              <a:t> want to </a:t>
            </a:r>
            <a:r>
              <a:rPr lang="en-US" altLang="ko-KR" sz="2600" dirty="0" smtClean="0"/>
              <a:t>know.”</a:t>
            </a:r>
            <a:endParaRPr lang="en-US" altLang="ko-KR" sz="2600" dirty="0"/>
          </a:p>
        </p:txBody>
      </p:sp>
    </p:spTree>
    <p:extLst>
      <p:ext uri="{BB962C8B-B14F-4D97-AF65-F5344CB8AC3E}">
        <p14:creationId xmlns:p14="http://schemas.microsoft.com/office/powerpoint/2010/main" val="110401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612559"/>
            <a:ext cx="10431262" cy="1393794"/>
          </a:xfrm>
        </p:spPr>
        <p:txBody>
          <a:bodyPr>
            <a:normAutofit fontScale="90000"/>
          </a:bodyPr>
          <a:lstStyle/>
          <a:p>
            <a:pPr algn="ctr"/>
            <a:r>
              <a:rPr lang="en-US" altLang="ko-KR" i="1" dirty="0"/>
              <a:t>On the Rocks</a:t>
            </a:r>
            <a:r>
              <a:rPr lang="en-US" altLang="ko-KR" dirty="0"/>
              <a:t>:</a:t>
            </a:r>
            <a:r>
              <a:rPr lang="en-US" altLang="ko-KR" sz="3200" dirty="0"/>
              <a:t/>
            </a:r>
            <a:br>
              <a:rPr lang="en-US" altLang="ko-KR" sz="3200" dirty="0"/>
            </a:br>
            <a:r>
              <a:rPr lang="en-US" altLang="ko-KR" sz="3100" dirty="0" smtClean="0"/>
              <a:t>Capitalization </a:t>
            </a:r>
            <a:r>
              <a:rPr lang="en-US" altLang="ko-KR" sz="3100" dirty="0"/>
              <a:t>of the Working Class </a:t>
            </a:r>
            <a:r>
              <a:rPr lang="en-US" altLang="ko-KR" sz="3100" dirty="0" smtClean="0"/>
              <a:t/>
            </a:r>
            <a:br>
              <a:rPr lang="en-US" altLang="ko-KR" sz="3100" dirty="0" smtClean="0"/>
            </a:br>
            <a:r>
              <a:rPr lang="en-US" altLang="ko-KR" sz="3100" dirty="0" smtClean="0"/>
              <a:t>and </a:t>
            </a:r>
            <a:r>
              <a:rPr lang="en-US" altLang="ko-KR" sz="3100" dirty="0"/>
              <a:t>Necessity of Reformative Dictatorship</a:t>
            </a:r>
            <a:endParaRPr lang="ko-KR" altLang="en-US" sz="3100" dirty="0"/>
          </a:p>
        </p:txBody>
      </p:sp>
      <p:sp>
        <p:nvSpPr>
          <p:cNvPr id="3" name="내용 개체 틀 2"/>
          <p:cNvSpPr>
            <a:spLocks noGrp="1"/>
          </p:cNvSpPr>
          <p:nvPr>
            <p:ph idx="1"/>
          </p:nvPr>
        </p:nvSpPr>
        <p:spPr>
          <a:xfrm>
            <a:off x="314325" y="2237172"/>
            <a:ext cx="11544300" cy="4376691"/>
          </a:xfrm>
        </p:spPr>
        <p:txBody>
          <a:bodyPr>
            <a:noAutofit/>
          </a:bodyPr>
          <a:lstStyle/>
          <a:p>
            <a:pPr>
              <a:lnSpc>
                <a:spcPct val="100000"/>
              </a:lnSpc>
              <a:spcBef>
                <a:spcPts val="2400"/>
              </a:spcBef>
              <a:buFont typeface="Wingdings" panose="05000000000000000000" pitchFamily="2" charset="2"/>
              <a:buChar char="v"/>
            </a:pPr>
            <a:r>
              <a:rPr lang="en-US" altLang="ko-KR" sz="2600" dirty="0" smtClean="0"/>
              <a:t> Old </a:t>
            </a:r>
            <a:r>
              <a:rPr lang="en-US" altLang="ko-KR" sz="2600" dirty="0" err="1"/>
              <a:t>Hipney's</a:t>
            </a:r>
            <a:r>
              <a:rPr lang="en-US" altLang="ko-KR" sz="2600" dirty="0"/>
              <a:t> </a:t>
            </a:r>
            <a:r>
              <a:rPr lang="en-US" altLang="ko-KR" sz="2600" dirty="0" smtClean="0"/>
              <a:t>skepticism </a:t>
            </a:r>
            <a:r>
              <a:rPr lang="en-US" altLang="ko-KR" sz="2600" dirty="0"/>
              <a:t>about the revolutionary potential of the </a:t>
            </a:r>
            <a:r>
              <a:rPr lang="en-US" altLang="ko-KR" sz="2600" dirty="0" smtClean="0"/>
              <a:t>workers </a:t>
            </a:r>
          </a:p>
          <a:p>
            <a:pPr>
              <a:lnSpc>
                <a:spcPct val="100000"/>
              </a:lnSpc>
              <a:spcBef>
                <a:spcPts val="2400"/>
              </a:spcBef>
            </a:pPr>
            <a:r>
              <a:rPr lang="en-US" altLang="ko-KR" sz="2600" dirty="0"/>
              <a:t> </a:t>
            </a:r>
            <a:r>
              <a:rPr lang="en-US" altLang="ko-KR" sz="2600" dirty="0" smtClean="0"/>
              <a:t>Fifty </a:t>
            </a:r>
            <a:r>
              <a:rPr lang="en-US" altLang="ko-KR" sz="2600" dirty="0"/>
              <a:t>years after </a:t>
            </a:r>
            <a:r>
              <a:rPr lang="en-US" altLang="ko-KR" sz="2600" dirty="0" smtClean="0"/>
              <a:t>the </a:t>
            </a:r>
            <a:r>
              <a:rPr lang="en-US" altLang="ko-KR" sz="2600" dirty="0"/>
              <a:t>First </a:t>
            </a:r>
            <a:r>
              <a:rPr lang="en-US" altLang="ko-KR" sz="2600" dirty="0" smtClean="0"/>
              <a:t>International, </a:t>
            </a:r>
            <a:r>
              <a:rPr lang="en-US" altLang="ko-KR" sz="2600" dirty="0"/>
              <a:t>“the working classes of Europe rose up and shot one another down and blew one another to </a:t>
            </a:r>
            <a:r>
              <a:rPr lang="en-US" altLang="ko-KR" sz="2600" dirty="0" smtClean="0"/>
              <a:t>bits” and “all </a:t>
            </a:r>
            <a:r>
              <a:rPr lang="en-US" altLang="ko-KR" sz="2600" dirty="0"/>
              <a:t>they wanted was to be given their job, and fed and made comfortable.”</a:t>
            </a:r>
            <a:endParaRPr lang="en-US" altLang="ko-KR" sz="2600" dirty="0" smtClean="0"/>
          </a:p>
          <a:p>
            <a:pPr>
              <a:lnSpc>
                <a:spcPct val="100000"/>
              </a:lnSpc>
              <a:spcBef>
                <a:spcPts val="2400"/>
              </a:spcBef>
            </a:pPr>
            <a:r>
              <a:rPr lang="en-US" altLang="ko-KR" sz="2600" dirty="0"/>
              <a:t>The ignorant working class fail to notice the trickery that “Parliamentary leaders say one thing on Monday and just the opposite on </a:t>
            </a:r>
            <a:r>
              <a:rPr lang="en-US" altLang="ko-KR" sz="2600" dirty="0" smtClean="0"/>
              <a:t>Wednesday.”</a:t>
            </a:r>
          </a:p>
          <a:p>
            <a:pPr>
              <a:lnSpc>
                <a:spcPct val="100000"/>
              </a:lnSpc>
              <a:spcBef>
                <a:spcPts val="2400"/>
              </a:spcBef>
            </a:pPr>
            <a:r>
              <a:rPr lang="en-US" altLang="ko-KR" sz="2600" dirty="0"/>
              <a:t>H</a:t>
            </a:r>
            <a:r>
              <a:rPr lang="en-US" altLang="ko-KR" sz="2600" dirty="0" smtClean="0"/>
              <a:t>e opposes </a:t>
            </a:r>
            <a:r>
              <a:rPr lang="en-US" altLang="ko-KR" sz="2600" dirty="0"/>
              <a:t>the “Adult suffrage” of the working class, </a:t>
            </a:r>
            <a:r>
              <a:rPr lang="en-US" altLang="ko-KR" sz="2600" dirty="0" smtClean="0"/>
              <a:t>who are fooled </a:t>
            </a:r>
            <a:r>
              <a:rPr lang="en-US" altLang="ko-KR" sz="2600" dirty="0"/>
              <a:t>by the demagoguery </a:t>
            </a:r>
            <a:r>
              <a:rPr lang="en-US" altLang="ko-KR" sz="2600" dirty="0" smtClean="0"/>
              <a:t>and “delivered </a:t>
            </a:r>
            <a:r>
              <a:rPr lang="en-US" altLang="ko-KR" sz="2600" dirty="0"/>
              <a:t>us into the hands of our </a:t>
            </a:r>
            <a:r>
              <a:rPr lang="en-US" altLang="ko-KR" sz="2600" dirty="0" smtClean="0"/>
              <a:t>spoilers.”</a:t>
            </a:r>
            <a:endParaRPr lang="ko-KR" altLang="en-US" sz="2600" dirty="0"/>
          </a:p>
        </p:txBody>
      </p:sp>
    </p:spTree>
    <p:extLst>
      <p:ext uri="{BB962C8B-B14F-4D97-AF65-F5344CB8AC3E}">
        <p14:creationId xmlns:p14="http://schemas.microsoft.com/office/powerpoint/2010/main" val="3193222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612559"/>
            <a:ext cx="10431262" cy="1393794"/>
          </a:xfrm>
        </p:spPr>
        <p:txBody>
          <a:bodyPr>
            <a:normAutofit fontScale="90000"/>
          </a:bodyPr>
          <a:lstStyle/>
          <a:p>
            <a:pPr algn="ctr"/>
            <a:r>
              <a:rPr lang="en-US" altLang="ko-KR" i="1" dirty="0"/>
              <a:t>On the Rocks</a:t>
            </a:r>
            <a:r>
              <a:rPr lang="en-US" altLang="ko-KR" dirty="0"/>
              <a:t>:</a:t>
            </a:r>
            <a:r>
              <a:rPr lang="en-US" altLang="ko-KR" sz="3200" dirty="0"/>
              <a:t/>
            </a:r>
            <a:br>
              <a:rPr lang="en-US" altLang="ko-KR" sz="3200" dirty="0"/>
            </a:br>
            <a:r>
              <a:rPr lang="en-US" altLang="ko-KR" sz="3100" dirty="0" smtClean="0"/>
              <a:t>Capitalization </a:t>
            </a:r>
            <a:r>
              <a:rPr lang="en-US" altLang="ko-KR" sz="3100" dirty="0"/>
              <a:t>of the Working Class </a:t>
            </a:r>
            <a:r>
              <a:rPr lang="en-US" altLang="ko-KR" sz="3100" dirty="0" smtClean="0"/>
              <a:t/>
            </a:r>
            <a:br>
              <a:rPr lang="en-US" altLang="ko-KR" sz="3100" dirty="0" smtClean="0"/>
            </a:br>
            <a:r>
              <a:rPr lang="en-US" altLang="ko-KR" sz="3100" dirty="0" smtClean="0"/>
              <a:t>and </a:t>
            </a:r>
            <a:r>
              <a:rPr lang="en-US" altLang="ko-KR" sz="3100" dirty="0"/>
              <a:t>Necessity of Reformative Dictatorship</a:t>
            </a:r>
            <a:endParaRPr lang="ko-KR" altLang="en-US" sz="3100" dirty="0"/>
          </a:p>
        </p:txBody>
      </p:sp>
      <p:sp>
        <p:nvSpPr>
          <p:cNvPr id="3" name="내용 개체 틀 2"/>
          <p:cNvSpPr>
            <a:spLocks noGrp="1"/>
          </p:cNvSpPr>
          <p:nvPr>
            <p:ph idx="1"/>
          </p:nvPr>
        </p:nvSpPr>
        <p:spPr>
          <a:xfrm>
            <a:off x="461639" y="2336872"/>
            <a:ext cx="11256885" cy="4232603"/>
          </a:xfrm>
        </p:spPr>
        <p:txBody>
          <a:bodyPr>
            <a:normAutofit/>
          </a:bodyPr>
          <a:lstStyle/>
          <a:p>
            <a:pPr>
              <a:lnSpc>
                <a:spcPct val="100000"/>
              </a:lnSpc>
              <a:spcBef>
                <a:spcPts val="2400"/>
              </a:spcBef>
              <a:buFont typeface="Wingdings" panose="05000000000000000000" pitchFamily="2" charset="2"/>
              <a:buChar char="v"/>
            </a:pPr>
            <a:r>
              <a:rPr lang="en-US" altLang="ko-KR" dirty="0" smtClean="0"/>
              <a:t> Sir </a:t>
            </a:r>
            <a:r>
              <a:rPr lang="en-US" altLang="ko-KR" dirty="0"/>
              <a:t>Arthur </a:t>
            </a:r>
            <a:r>
              <a:rPr lang="en-US" altLang="ko-KR" dirty="0" smtClean="0"/>
              <a:t>does </a:t>
            </a:r>
            <a:r>
              <a:rPr lang="en-US" altLang="ko-KR" dirty="0"/>
              <a:t>not hide his negative perception of the working class, </a:t>
            </a:r>
            <a:r>
              <a:rPr lang="en-US" altLang="ko-KR" dirty="0" smtClean="0"/>
              <a:t>either.</a:t>
            </a:r>
            <a:endParaRPr lang="ko-KR" altLang="ko-KR" dirty="0"/>
          </a:p>
          <a:p>
            <a:pPr>
              <a:lnSpc>
                <a:spcPct val="100000"/>
              </a:lnSpc>
              <a:spcBef>
                <a:spcPts val="2400"/>
              </a:spcBef>
            </a:pPr>
            <a:r>
              <a:rPr lang="en-US" altLang="ko-KR" sz="2600" dirty="0" smtClean="0"/>
              <a:t>Half </a:t>
            </a:r>
            <a:r>
              <a:rPr lang="en-US" altLang="ko-KR" sz="2600" dirty="0"/>
              <a:t>the working class </a:t>
            </a:r>
            <a:r>
              <a:rPr lang="en-US" altLang="ko-KR" sz="2600" dirty="0" smtClean="0"/>
              <a:t>“plundered </a:t>
            </a:r>
            <a:r>
              <a:rPr lang="en-US" altLang="ko-KR" sz="2600" dirty="0"/>
              <a:t>of everything but a bare living” are fools, while the other half are like the “parasites” who are “Living on the plunder </a:t>
            </a:r>
            <a:r>
              <a:rPr lang="en-US" altLang="ko-KR" sz="2600" dirty="0" smtClean="0"/>
              <a:t>at </a:t>
            </a:r>
            <a:r>
              <a:rPr lang="en-US" altLang="ko-KR" sz="2600" dirty="0"/>
              <a:t>second hand” and defending their </a:t>
            </a:r>
            <a:r>
              <a:rPr lang="en-US" altLang="ko-KR" sz="2600" dirty="0" smtClean="0"/>
              <a:t>rights </a:t>
            </a:r>
            <a:r>
              <a:rPr lang="en-US" altLang="ko-KR" sz="2600" dirty="0"/>
              <a:t>of property</a:t>
            </a:r>
            <a:r>
              <a:rPr lang="en-US" altLang="ko-KR" sz="2600" dirty="0" smtClean="0"/>
              <a:t>.</a:t>
            </a:r>
          </a:p>
          <a:p>
            <a:pPr>
              <a:lnSpc>
                <a:spcPct val="100000"/>
              </a:lnSpc>
              <a:spcBef>
                <a:spcPts val="2400"/>
              </a:spcBef>
            </a:pPr>
            <a:r>
              <a:rPr lang="en-US" altLang="ko-KR" dirty="0" smtClean="0"/>
              <a:t>Sir Arthur says “</a:t>
            </a:r>
            <a:r>
              <a:rPr lang="en-US" altLang="ko-KR" dirty="0"/>
              <a:t>I </a:t>
            </a:r>
            <a:r>
              <a:rPr lang="en-US" altLang="ko-KR" dirty="0" err="1"/>
              <a:t>dont</a:t>
            </a:r>
            <a:r>
              <a:rPr lang="en-US" altLang="ko-KR" dirty="0"/>
              <a:t> believe in the Class War.</a:t>
            </a:r>
            <a:r>
              <a:rPr lang="en-US" altLang="ko-KR" dirty="0" smtClean="0"/>
              <a:t>”</a:t>
            </a:r>
          </a:p>
          <a:p>
            <a:pPr>
              <a:lnSpc>
                <a:spcPct val="100000"/>
              </a:lnSpc>
              <a:spcBef>
                <a:spcPts val="2400"/>
              </a:spcBef>
            </a:pPr>
            <a:r>
              <a:rPr lang="en-US" altLang="ko-KR" dirty="0" smtClean="0"/>
              <a:t>Shaw elaborated on the </a:t>
            </a:r>
            <a:r>
              <a:rPr lang="en-US" altLang="ko-KR" dirty="0"/>
              <a:t>“parasitic </a:t>
            </a:r>
            <a:r>
              <a:rPr lang="en-US" altLang="ko-KR" dirty="0" smtClean="0"/>
              <a:t>proletariat.” (</a:t>
            </a:r>
            <a:r>
              <a:rPr lang="en-US" altLang="ko-KR" i="1" dirty="0" smtClean="0"/>
              <a:t>Intelligent </a:t>
            </a:r>
            <a:r>
              <a:rPr lang="en-US" altLang="ko-KR" i="1" dirty="0"/>
              <a:t>Women's </a:t>
            </a:r>
            <a:r>
              <a:rPr lang="en-US" altLang="ko-KR" i="1" dirty="0" smtClean="0"/>
              <a:t>Guide</a:t>
            </a:r>
            <a:r>
              <a:rPr lang="en-US" altLang="ko-KR" dirty="0" smtClean="0"/>
              <a:t>)</a:t>
            </a:r>
          </a:p>
          <a:p>
            <a:pPr>
              <a:lnSpc>
                <a:spcPct val="100000"/>
              </a:lnSpc>
              <a:spcBef>
                <a:spcPts val="2400"/>
              </a:spcBef>
            </a:pPr>
            <a:r>
              <a:rPr lang="en-US" altLang="ko-KR" sz="2600" dirty="0" smtClean="0"/>
              <a:t>The working class </a:t>
            </a:r>
            <a:r>
              <a:rPr lang="en-US" altLang="ko-KR" dirty="0"/>
              <a:t>have </a:t>
            </a:r>
            <a:r>
              <a:rPr lang="en-US" altLang="ko-KR" dirty="0" smtClean="0"/>
              <a:t>become </a:t>
            </a:r>
            <a:r>
              <a:rPr lang="en-US" altLang="ko-KR" dirty="0"/>
              <a:t>an obstacle to the progress of </a:t>
            </a:r>
            <a:r>
              <a:rPr lang="en-US" altLang="ko-KR" dirty="0" smtClean="0"/>
              <a:t>democracy.</a:t>
            </a:r>
            <a:endParaRPr lang="en-US" altLang="ko-KR" sz="2600" dirty="0" smtClean="0"/>
          </a:p>
        </p:txBody>
      </p:sp>
    </p:spTree>
    <p:extLst>
      <p:ext uri="{BB962C8B-B14F-4D97-AF65-F5344CB8AC3E}">
        <p14:creationId xmlns:p14="http://schemas.microsoft.com/office/powerpoint/2010/main" val="2332981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612559"/>
            <a:ext cx="10431262" cy="1393794"/>
          </a:xfrm>
        </p:spPr>
        <p:txBody>
          <a:bodyPr>
            <a:normAutofit fontScale="90000"/>
          </a:bodyPr>
          <a:lstStyle/>
          <a:p>
            <a:pPr algn="ctr"/>
            <a:r>
              <a:rPr lang="en-US" altLang="ko-KR" i="1" dirty="0"/>
              <a:t>On the Rocks</a:t>
            </a:r>
            <a:r>
              <a:rPr lang="en-US" altLang="ko-KR" dirty="0"/>
              <a:t>:</a:t>
            </a:r>
            <a:r>
              <a:rPr lang="en-US" altLang="ko-KR" sz="3200" dirty="0"/>
              <a:t/>
            </a:r>
            <a:br>
              <a:rPr lang="en-US" altLang="ko-KR" sz="3200" dirty="0"/>
            </a:br>
            <a:r>
              <a:rPr lang="en-US" altLang="ko-KR" sz="3100" dirty="0" smtClean="0"/>
              <a:t>Capitalization </a:t>
            </a:r>
            <a:r>
              <a:rPr lang="en-US" altLang="ko-KR" sz="3100" dirty="0"/>
              <a:t>of the Working Class </a:t>
            </a:r>
            <a:r>
              <a:rPr lang="en-US" altLang="ko-KR" sz="3100" dirty="0" smtClean="0"/>
              <a:t/>
            </a:r>
            <a:br>
              <a:rPr lang="en-US" altLang="ko-KR" sz="3100" dirty="0" smtClean="0"/>
            </a:br>
            <a:r>
              <a:rPr lang="en-US" altLang="ko-KR" sz="3100" dirty="0" smtClean="0"/>
              <a:t>and </a:t>
            </a:r>
            <a:r>
              <a:rPr lang="en-US" altLang="ko-KR" sz="3100" dirty="0"/>
              <a:t>Necessity of Reformative Dictatorship</a:t>
            </a:r>
            <a:endParaRPr lang="ko-KR" altLang="en-US" sz="3100" dirty="0"/>
          </a:p>
        </p:txBody>
      </p:sp>
      <p:sp>
        <p:nvSpPr>
          <p:cNvPr id="3" name="내용 개체 틀 2"/>
          <p:cNvSpPr>
            <a:spLocks noGrp="1"/>
          </p:cNvSpPr>
          <p:nvPr>
            <p:ph idx="1"/>
          </p:nvPr>
        </p:nvSpPr>
        <p:spPr>
          <a:xfrm>
            <a:off x="461639" y="2006353"/>
            <a:ext cx="11256885" cy="4625266"/>
          </a:xfrm>
        </p:spPr>
        <p:txBody>
          <a:bodyPr>
            <a:normAutofit/>
          </a:bodyPr>
          <a:lstStyle/>
          <a:p>
            <a:pPr>
              <a:lnSpc>
                <a:spcPct val="100000"/>
              </a:lnSpc>
              <a:spcBef>
                <a:spcPts val="2400"/>
              </a:spcBef>
              <a:buFont typeface="Wingdings" panose="05000000000000000000" pitchFamily="2" charset="2"/>
              <a:buChar char="v"/>
            </a:pPr>
            <a:r>
              <a:rPr lang="en-US" altLang="ko-KR" dirty="0" smtClean="0"/>
              <a:t> Sir </a:t>
            </a:r>
            <a:r>
              <a:rPr lang="en-US" altLang="ko-KR" dirty="0" err="1" smtClean="0"/>
              <a:t>Athur’s</a:t>
            </a:r>
            <a:r>
              <a:rPr lang="en-US" altLang="ko-KR" dirty="0" smtClean="0"/>
              <a:t> agenda of reform to </a:t>
            </a:r>
            <a:r>
              <a:rPr lang="en-US" altLang="ko-KR" dirty="0"/>
              <a:t>resolve the economic </a:t>
            </a:r>
            <a:r>
              <a:rPr lang="en-US" altLang="ko-KR" dirty="0" smtClean="0"/>
              <a:t>crisis</a:t>
            </a:r>
            <a:endParaRPr lang="en-US" altLang="ko-KR" dirty="0"/>
          </a:p>
          <a:p>
            <a:pPr>
              <a:lnSpc>
                <a:spcPct val="100000"/>
              </a:lnSpc>
              <a:spcBef>
                <a:spcPts val="2400"/>
              </a:spcBef>
            </a:pPr>
            <a:r>
              <a:rPr lang="en-US" altLang="ko-KR" dirty="0"/>
              <a:t>It features “Nationalization” of the means of production, “Compulsory public service for all,” and the “extinction of </a:t>
            </a:r>
            <a:r>
              <a:rPr lang="en-US" altLang="ko-KR" dirty="0" smtClean="0"/>
              <a:t>parasitism.”</a:t>
            </a:r>
          </a:p>
          <a:p>
            <a:pPr>
              <a:lnSpc>
                <a:spcPct val="100000"/>
              </a:lnSpc>
              <a:spcBef>
                <a:spcPts val="2400"/>
              </a:spcBef>
            </a:pPr>
            <a:r>
              <a:rPr lang="en-US" altLang="ko-KR" dirty="0" smtClean="0"/>
              <a:t>It is stubbornly </a:t>
            </a:r>
            <a:r>
              <a:rPr lang="en-US" altLang="ko-KR" dirty="0"/>
              <a:t>opposed </a:t>
            </a:r>
            <a:r>
              <a:rPr lang="en-US" altLang="ko-KR" dirty="0" smtClean="0"/>
              <a:t>not only by </a:t>
            </a:r>
            <a:r>
              <a:rPr lang="en-US" altLang="ko-KR" dirty="0"/>
              <a:t>Sir Dexter, the leader of the </a:t>
            </a:r>
            <a:r>
              <a:rPr lang="en-US" altLang="ko-KR" dirty="0" smtClean="0"/>
              <a:t>Conservative but also by a deputation from the Isle of Cats, </a:t>
            </a:r>
            <a:r>
              <a:rPr lang="en-US" altLang="ko-KR" dirty="0"/>
              <a:t>a city dominated by </a:t>
            </a:r>
            <a:r>
              <a:rPr lang="en-US" altLang="ko-KR" dirty="0" smtClean="0"/>
              <a:t>the </a:t>
            </a:r>
            <a:r>
              <a:rPr lang="en-US" altLang="ko-KR" dirty="0" err="1" smtClean="0"/>
              <a:t>Labour</a:t>
            </a:r>
            <a:r>
              <a:rPr lang="en-US" altLang="ko-KR" dirty="0" smtClean="0"/>
              <a:t>.</a:t>
            </a:r>
          </a:p>
          <a:p>
            <a:pPr>
              <a:lnSpc>
                <a:spcPct val="100000"/>
              </a:lnSpc>
              <a:spcBef>
                <a:spcPts val="2400"/>
              </a:spcBef>
            </a:pPr>
            <a:r>
              <a:rPr lang="en-US" altLang="ko-KR" dirty="0" smtClean="0"/>
              <a:t>The </a:t>
            </a:r>
            <a:r>
              <a:rPr lang="en-US" altLang="ko-KR" dirty="0" err="1" smtClean="0"/>
              <a:t>Labour</a:t>
            </a:r>
            <a:r>
              <a:rPr lang="en-US" altLang="ko-KR" dirty="0" smtClean="0"/>
              <a:t> oppose Sir </a:t>
            </a:r>
            <a:r>
              <a:rPr lang="en-US" altLang="ko-KR" dirty="0" err="1" smtClean="0"/>
              <a:t>Authur’s</a:t>
            </a:r>
            <a:r>
              <a:rPr lang="en-US" altLang="ko-KR" dirty="0" smtClean="0"/>
              <a:t> method </a:t>
            </a:r>
            <a:r>
              <a:rPr lang="en-US" altLang="ko-KR" dirty="0"/>
              <a:t>of </a:t>
            </a:r>
            <a:r>
              <a:rPr lang="en-US" altLang="ko-KR" dirty="0" smtClean="0"/>
              <a:t>nationalization, by which </a:t>
            </a:r>
            <a:r>
              <a:rPr lang="en-US" altLang="ko-KR" dirty="0"/>
              <a:t>the government </a:t>
            </a:r>
            <a:r>
              <a:rPr lang="en-US" altLang="ko-KR" dirty="0" smtClean="0"/>
              <a:t>levy taxes </a:t>
            </a:r>
            <a:r>
              <a:rPr lang="en-US" altLang="ko-KR" dirty="0"/>
              <a:t>on the unearned </a:t>
            </a:r>
            <a:r>
              <a:rPr lang="en-US" altLang="ko-KR" dirty="0" smtClean="0"/>
              <a:t>incomes </a:t>
            </a:r>
            <a:r>
              <a:rPr lang="en-US" altLang="ko-KR" dirty="0"/>
              <a:t>of </a:t>
            </a:r>
            <a:r>
              <a:rPr lang="en-US" altLang="ko-KR" dirty="0" smtClean="0"/>
              <a:t>capitalists </a:t>
            </a:r>
            <a:r>
              <a:rPr lang="en-US" altLang="ko-KR" dirty="0"/>
              <a:t>to purchase </a:t>
            </a:r>
            <a:r>
              <a:rPr lang="en-US" altLang="ko-KR" dirty="0" smtClean="0"/>
              <a:t>the </a:t>
            </a:r>
            <a:r>
              <a:rPr lang="en-US" altLang="ko-KR" dirty="0"/>
              <a:t>means of production and then </a:t>
            </a:r>
            <a:r>
              <a:rPr lang="en-US" altLang="ko-KR" dirty="0" smtClean="0"/>
              <a:t>return the money </a:t>
            </a:r>
            <a:r>
              <a:rPr lang="en-US" altLang="ko-KR" dirty="0"/>
              <a:t>to them as </a:t>
            </a:r>
            <a:r>
              <a:rPr lang="en-US" altLang="ko-KR" dirty="0" smtClean="0"/>
              <a:t>compensation.</a:t>
            </a:r>
          </a:p>
          <a:p>
            <a:pPr>
              <a:lnSpc>
                <a:spcPct val="100000"/>
              </a:lnSpc>
              <a:spcBef>
                <a:spcPts val="2400"/>
              </a:spcBef>
            </a:pPr>
            <a:r>
              <a:rPr lang="en-US" altLang="ko-KR" dirty="0"/>
              <a:t>“nationalization without compensation is catastrophic</a:t>
            </a:r>
            <a:r>
              <a:rPr lang="en-US" altLang="ko-KR" dirty="0" smtClean="0"/>
              <a:t>.” (</a:t>
            </a:r>
            <a:r>
              <a:rPr lang="en-US" altLang="ko-KR" i="1" dirty="0" smtClean="0"/>
              <a:t>Intelligent Women’s</a:t>
            </a:r>
            <a:r>
              <a:rPr lang="en-US" altLang="ko-KR" dirty="0" smtClean="0"/>
              <a:t>)</a:t>
            </a:r>
            <a:endParaRPr lang="ko-KR" altLang="en-US" dirty="0"/>
          </a:p>
        </p:txBody>
      </p:sp>
    </p:spTree>
    <p:extLst>
      <p:ext uri="{BB962C8B-B14F-4D97-AF65-F5344CB8AC3E}">
        <p14:creationId xmlns:p14="http://schemas.microsoft.com/office/powerpoint/2010/main" val="693840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612559"/>
            <a:ext cx="10431262" cy="1393794"/>
          </a:xfrm>
        </p:spPr>
        <p:txBody>
          <a:bodyPr>
            <a:normAutofit fontScale="90000"/>
          </a:bodyPr>
          <a:lstStyle/>
          <a:p>
            <a:pPr algn="ctr"/>
            <a:r>
              <a:rPr lang="en-US" altLang="ko-KR" i="1" dirty="0"/>
              <a:t>On the Rocks</a:t>
            </a:r>
            <a:r>
              <a:rPr lang="en-US" altLang="ko-KR" dirty="0"/>
              <a:t>:</a:t>
            </a:r>
            <a:r>
              <a:rPr lang="en-US" altLang="ko-KR" sz="3200" dirty="0"/>
              <a:t/>
            </a:r>
            <a:br>
              <a:rPr lang="en-US" altLang="ko-KR" sz="3200" dirty="0"/>
            </a:br>
            <a:r>
              <a:rPr lang="en-US" altLang="ko-KR" sz="3100" dirty="0" smtClean="0"/>
              <a:t>Capitalization </a:t>
            </a:r>
            <a:r>
              <a:rPr lang="en-US" altLang="ko-KR" sz="3100" dirty="0"/>
              <a:t>of the Working Class </a:t>
            </a:r>
            <a:r>
              <a:rPr lang="en-US" altLang="ko-KR" sz="3100" dirty="0" smtClean="0"/>
              <a:t/>
            </a:r>
            <a:br>
              <a:rPr lang="en-US" altLang="ko-KR" sz="3100" dirty="0" smtClean="0"/>
            </a:br>
            <a:r>
              <a:rPr lang="en-US" altLang="ko-KR" sz="3100" dirty="0" smtClean="0"/>
              <a:t>and </a:t>
            </a:r>
            <a:r>
              <a:rPr lang="en-US" altLang="ko-KR" sz="3100" dirty="0"/>
              <a:t>Necessity of Reformative Dictatorship</a:t>
            </a:r>
            <a:endParaRPr lang="ko-KR" altLang="en-US" sz="3100" dirty="0"/>
          </a:p>
        </p:txBody>
      </p:sp>
      <p:sp>
        <p:nvSpPr>
          <p:cNvPr id="3" name="내용 개체 틀 2"/>
          <p:cNvSpPr>
            <a:spLocks noGrp="1"/>
          </p:cNvSpPr>
          <p:nvPr>
            <p:ph idx="1"/>
          </p:nvPr>
        </p:nvSpPr>
        <p:spPr>
          <a:xfrm>
            <a:off x="461639" y="2336872"/>
            <a:ext cx="11256885" cy="4232603"/>
          </a:xfrm>
        </p:spPr>
        <p:txBody>
          <a:bodyPr>
            <a:normAutofit lnSpcReduction="10000"/>
          </a:bodyPr>
          <a:lstStyle/>
          <a:p>
            <a:pPr>
              <a:lnSpc>
                <a:spcPct val="100000"/>
              </a:lnSpc>
              <a:spcBef>
                <a:spcPts val="2400"/>
              </a:spcBef>
              <a:buFont typeface="Wingdings" panose="05000000000000000000" pitchFamily="2" charset="2"/>
              <a:buChar char="v"/>
            </a:pPr>
            <a:r>
              <a:rPr lang="en-US" altLang="ko-KR" sz="2600" dirty="0" smtClean="0"/>
              <a:t> Sir </a:t>
            </a:r>
            <a:r>
              <a:rPr lang="en-US" altLang="ko-KR" sz="2600" dirty="0"/>
              <a:t>Arthur argues for special executive bodies instead of a </a:t>
            </a:r>
            <a:r>
              <a:rPr lang="en-US" altLang="ko-KR" sz="2600" dirty="0" smtClean="0"/>
              <a:t>referendum.</a:t>
            </a:r>
          </a:p>
          <a:p>
            <a:pPr>
              <a:lnSpc>
                <a:spcPct val="100000"/>
              </a:lnSpc>
              <a:spcBef>
                <a:spcPts val="2400"/>
              </a:spcBef>
            </a:pPr>
            <a:r>
              <a:rPr lang="en-US" altLang="ko-KR" sz="2600" dirty="0"/>
              <a:t> Because in order to carry out the program in Parliament, “at least twelve bills”  would have to be introduced, deliberated, debated, put to referendum, amended, and passed by the House of </a:t>
            </a:r>
            <a:r>
              <a:rPr lang="en-US" altLang="ko-KR" sz="2600" dirty="0" smtClean="0"/>
              <a:t>Lords.</a:t>
            </a:r>
          </a:p>
          <a:p>
            <a:pPr>
              <a:lnSpc>
                <a:spcPct val="100000"/>
              </a:lnSpc>
              <a:spcBef>
                <a:spcPts val="2400"/>
              </a:spcBef>
            </a:pPr>
            <a:r>
              <a:rPr lang="en-US" altLang="ko-KR" sz="2600" dirty="0" smtClean="0"/>
              <a:t>People </a:t>
            </a:r>
            <a:r>
              <a:rPr lang="en-US" altLang="ko-KR" sz="2600" dirty="0"/>
              <a:t>have grown tired of democracy and “twaddle about </a:t>
            </a:r>
            <a:r>
              <a:rPr lang="en-US" altLang="ko-KR" sz="2600" dirty="0" smtClean="0"/>
              <a:t>liberty.”</a:t>
            </a:r>
          </a:p>
          <a:p>
            <a:pPr>
              <a:lnSpc>
                <a:spcPct val="100000"/>
              </a:lnSpc>
              <a:spcBef>
                <a:spcPts val="2400"/>
              </a:spcBef>
            </a:pPr>
            <a:r>
              <a:rPr lang="en-US" altLang="ko-KR" dirty="0" smtClean="0"/>
              <a:t>To </a:t>
            </a:r>
            <a:r>
              <a:rPr lang="en-US" altLang="ko-KR" dirty="0"/>
              <a:t>“</a:t>
            </a:r>
            <a:r>
              <a:rPr lang="en-US" altLang="ko-KR" dirty="0" smtClean="0"/>
              <a:t>prorogue </a:t>
            </a:r>
            <a:r>
              <a:rPr lang="en-US" altLang="ko-KR" dirty="0"/>
              <a:t>Parliament</a:t>
            </a:r>
            <a:r>
              <a:rPr lang="en-US" altLang="ko-KR" dirty="0" smtClean="0"/>
              <a:t>” </a:t>
            </a:r>
            <a:r>
              <a:rPr lang="en-US" altLang="ko-KR" dirty="0"/>
              <a:t>and create “new tribunals and special </a:t>
            </a:r>
            <a:r>
              <a:rPr lang="en-US" altLang="ko-KR" dirty="0" smtClean="0"/>
              <a:t>commissions.”</a:t>
            </a:r>
          </a:p>
          <a:p>
            <a:pPr>
              <a:lnSpc>
                <a:spcPct val="100000"/>
              </a:lnSpc>
              <a:spcBef>
                <a:spcPts val="2400"/>
              </a:spcBef>
            </a:pPr>
            <a:r>
              <a:rPr lang="en-US" altLang="ko-KR" dirty="0" smtClean="0"/>
              <a:t>The </a:t>
            </a:r>
            <a:r>
              <a:rPr lang="en-US" altLang="ko-KR" dirty="0"/>
              <a:t>parliamentary system must be freed from its </a:t>
            </a:r>
            <a:r>
              <a:rPr lang="en-US" altLang="ko-KR" dirty="0" smtClean="0"/>
              <a:t>inefficiency, </a:t>
            </a:r>
            <a:r>
              <a:rPr lang="en-US" altLang="ko-KR" dirty="0"/>
              <a:t>and a far more powerful </a:t>
            </a:r>
            <a:r>
              <a:rPr lang="en-US" altLang="ko-KR" dirty="0" smtClean="0"/>
              <a:t>executive </a:t>
            </a:r>
            <a:r>
              <a:rPr lang="en-US" altLang="ko-KR" dirty="0"/>
              <a:t>organization is </a:t>
            </a:r>
            <a:r>
              <a:rPr lang="en-US" altLang="ko-KR" dirty="0" smtClean="0"/>
              <a:t>necessary for the advancement of  reform.</a:t>
            </a:r>
            <a:endParaRPr lang="ko-KR" altLang="en-US" sz="2600" dirty="0"/>
          </a:p>
        </p:txBody>
      </p:sp>
    </p:spTree>
    <p:extLst>
      <p:ext uri="{BB962C8B-B14F-4D97-AF65-F5344CB8AC3E}">
        <p14:creationId xmlns:p14="http://schemas.microsoft.com/office/powerpoint/2010/main" val="2659348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612559"/>
            <a:ext cx="10431262" cy="1393794"/>
          </a:xfrm>
        </p:spPr>
        <p:txBody>
          <a:bodyPr>
            <a:normAutofit fontScale="90000"/>
          </a:bodyPr>
          <a:lstStyle/>
          <a:p>
            <a:pPr algn="ctr"/>
            <a:r>
              <a:rPr lang="en-US" altLang="ko-KR" i="1" dirty="0"/>
              <a:t>On the Rocks</a:t>
            </a:r>
            <a:r>
              <a:rPr lang="en-US" altLang="ko-KR" dirty="0"/>
              <a:t>:</a:t>
            </a:r>
            <a:r>
              <a:rPr lang="en-US" altLang="ko-KR" sz="3200" dirty="0"/>
              <a:t/>
            </a:r>
            <a:br>
              <a:rPr lang="en-US" altLang="ko-KR" sz="3200" dirty="0"/>
            </a:br>
            <a:r>
              <a:rPr lang="en-US" altLang="ko-KR" sz="3100" dirty="0" smtClean="0"/>
              <a:t>Capitalization </a:t>
            </a:r>
            <a:r>
              <a:rPr lang="en-US" altLang="ko-KR" sz="3100" dirty="0"/>
              <a:t>of the Working Class </a:t>
            </a:r>
            <a:r>
              <a:rPr lang="en-US" altLang="ko-KR" sz="3100" dirty="0" smtClean="0"/>
              <a:t/>
            </a:r>
            <a:br>
              <a:rPr lang="en-US" altLang="ko-KR" sz="3100" dirty="0" smtClean="0"/>
            </a:br>
            <a:r>
              <a:rPr lang="en-US" altLang="ko-KR" sz="3100" dirty="0" smtClean="0"/>
              <a:t>and </a:t>
            </a:r>
            <a:r>
              <a:rPr lang="en-US" altLang="ko-KR" sz="3100" dirty="0"/>
              <a:t>Necessity of Reformative Dictatorship</a:t>
            </a:r>
            <a:endParaRPr lang="ko-KR" altLang="en-US" sz="3100" dirty="0"/>
          </a:p>
        </p:txBody>
      </p:sp>
      <p:sp>
        <p:nvSpPr>
          <p:cNvPr id="3" name="내용 개체 틀 2"/>
          <p:cNvSpPr>
            <a:spLocks noGrp="1"/>
          </p:cNvSpPr>
          <p:nvPr>
            <p:ph idx="1"/>
          </p:nvPr>
        </p:nvSpPr>
        <p:spPr>
          <a:xfrm>
            <a:off x="461639" y="2336872"/>
            <a:ext cx="11256885" cy="4232603"/>
          </a:xfrm>
        </p:spPr>
        <p:txBody>
          <a:bodyPr>
            <a:normAutofit/>
          </a:bodyPr>
          <a:lstStyle/>
          <a:p>
            <a:pPr>
              <a:lnSpc>
                <a:spcPct val="100000"/>
              </a:lnSpc>
              <a:spcBef>
                <a:spcPts val="2400"/>
              </a:spcBef>
              <a:buFont typeface="Wingdings" panose="05000000000000000000" pitchFamily="2" charset="2"/>
              <a:buChar char="v"/>
            </a:pPr>
            <a:r>
              <a:rPr lang="en-US" altLang="ko-KR" sz="2600" dirty="0" smtClean="0"/>
              <a:t> </a:t>
            </a:r>
            <a:r>
              <a:rPr lang="en-US" altLang="ko-KR" sz="2600" dirty="0"/>
              <a:t>Old </a:t>
            </a:r>
            <a:r>
              <a:rPr lang="en-US" altLang="ko-KR" sz="2600" dirty="0" err="1" smtClean="0"/>
              <a:t>Hipney’s</a:t>
            </a:r>
            <a:r>
              <a:rPr lang="en-US" altLang="ko-KR" sz="2600" dirty="0" smtClean="0"/>
              <a:t> raising the necessity of reformative dictatorship</a:t>
            </a:r>
          </a:p>
          <a:p>
            <a:pPr>
              <a:lnSpc>
                <a:spcPct val="100000"/>
              </a:lnSpc>
              <a:spcBef>
                <a:spcPts val="2400"/>
              </a:spcBef>
            </a:pPr>
            <a:r>
              <a:rPr lang="en-US" altLang="ko-KR" sz="2600" dirty="0" smtClean="0"/>
              <a:t>He advises </a:t>
            </a:r>
            <a:r>
              <a:rPr lang="en-US" altLang="ko-KR" sz="2600" dirty="0"/>
              <a:t>Sir Arthur “not to mind that parliamentary lot” who do nothing whether they are right or left.</a:t>
            </a:r>
            <a:endParaRPr lang="en-US" altLang="ko-KR" sz="2600" dirty="0" smtClean="0"/>
          </a:p>
          <a:p>
            <a:pPr>
              <a:lnSpc>
                <a:spcPct val="100000"/>
              </a:lnSpc>
              <a:spcBef>
                <a:spcPts val="2400"/>
              </a:spcBef>
            </a:pPr>
            <a:r>
              <a:rPr lang="en-US" altLang="ko-KR" sz="2600" dirty="0" smtClean="0"/>
              <a:t>He argues that what is needed is a “dictator standing up responsible” like “Napoleon or Mussolini or Lenin” who can “take both the people and the spoilers and oppressors by the scruffs of their silly necks.”</a:t>
            </a:r>
          </a:p>
          <a:p>
            <a:pPr>
              <a:lnSpc>
                <a:spcPct val="100000"/>
              </a:lnSpc>
              <a:spcBef>
                <a:spcPts val="2400"/>
              </a:spcBef>
            </a:pPr>
            <a:r>
              <a:rPr lang="en-US" altLang="ko-KR" sz="2600" dirty="0" smtClean="0"/>
              <a:t>He adds that the </a:t>
            </a:r>
            <a:r>
              <a:rPr lang="en-US" altLang="ko-KR" sz="2600" dirty="0"/>
              <a:t>“conscience” of such a ruler is essential </a:t>
            </a:r>
            <a:r>
              <a:rPr lang="en-US" altLang="ko-KR" sz="2600" dirty="0" smtClean="0"/>
              <a:t>to governance.</a:t>
            </a:r>
            <a:endParaRPr lang="ko-KR" altLang="en-US" sz="2600" dirty="0"/>
          </a:p>
        </p:txBody>
      </p:sp>
    </p:spTree>
    <p:extLst>
      <p:ext uri="{BB962C8B-B14F-4D97-AF65-F5344CB8AC3E}">
        <p14:creationId xmlns:p14="http://schemas.microsoft.com/office/powerpoint/2010/main" val="3474450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612559"/>
            <a:ext cx="10431262" cy="1393794"/>
          </a:xfrm>
        </p:spPr>
        <p:txBody>
          <a:bodyPr>
            <a:normAutofit fontScale="90000"/>
          </a:bodyPr>
          <a:lstStyle/>
          <a:p>
            <a:pPr algn="ctr"/>
            <a:r>
              <a:rPr lang="en-US" altLang="ko-KR" i="1" dirty="0"/>
              <a:t>On the Rocks</a:t>
            </a:r>
            <a:r>
              <a:rPr lang="en-US" altLang="ko-KR" dirty="0"/>
              <a:t>:</a:t>
            </a:r>
            <a:r>
              <a:rPr lang="en-US" altLang="ko-KR" sz="3200" dirty="0"/>
              <a:t/>
            </a:r>
            <a:br>
              <a:rPr lang="en-US" altLang="ko-KR" sz="3200" dirty="0"/>
            </a:br>
            <a:r>
              <a:rPr lang="en-US" altLang="ko-KR" sz="3100" dirty="0" smtClean="0"/>
              <a:t>Capitalization </a:t>
            </a:r>
            <a:r>
              <a:rPr lang="en-US" altLang="ko-KR" sz="3100" dirty="0"/>
              <a:t>of the Working Class </a:t>
            </a:r>
            <a:r>
              <a:rPr lang="en-US" altLang="ko-KR" sz="3100" dirty="0" smtClean="0"/>
              <a:t/>
            </a:r>
            <a:br>
              <a:rPr lang="en-US" altLang="ko-KR" sz="3100" dirty="0" smtClean="0"/>
            </a:br>
            <a:r>
              <a:rPr lang="en-US" altLang="ko-KR" sz="3100" dirty="0" smtClean="0"/>
              <a:t>and </a:t>
            </a:r>
            <a:r>
              <a:rPr lang="en-US" altLang="ko-KR" sz="3100" dirty="0"/>
              <a:t>Necessity of Reformative Dictatorship</a:t>
            </a:r>
            <a:endParaRPr lang="ko-KR" altLang="en-US" sz="3100" dirty="0"/>
          </a:p>
        </p:txBody>
      </p:sp>
      <p:sp>
        <p:nvSpPr>
          <p:cNvPr id="3" name="내용 개체 틀 2"/>
          <p:cNvSpPr>
            <a:spLocks noGrp="1"/>
          </p:cNvSpPr>
          <p:nvPr>
            <p:ph idx="1"/>
          </p:nvPr>
        </p:nvSpPr>
        <p:spPr>
          <a:xfrm>
            <a:off x="257453" y="2345749"/>
            <a:ext cx="11594236" cy="4232603"/>
          </a:xfrm>
        </p:spPr>
        <p:txBody>
          <a:bodyPr>
            <a:normAutofit/>
          </a:bodyPr>
          <a:lstStyle/>
          <a:p>
            <a:pPr>
              <a:lnSpc>
                <a:spcPct val="100000"/>
              </a:lnSpc>
              <a:spcBef>
                <a:spcPts val="2400"/>
              </a:spcBef>
              <a:buFont typeface="Wingdings" panose="05000000000000000000" pitchFamily="2" charset="2"/>
              <a:buChar char="v"/>
            </a:pPr>
            <a:r>
              <a:rPr lang="en-US" altLang="ko-KR" sz="2600" dirty="0" smtClean="0"/>
              <a:t> The failure of the reform plan without the necessary support</a:t>
            </a:r>
          </a:p>
          <a:p>
            <a:pPr>
              <a:lnSpc>
                <a:spcPct val="100000"/>
              </a:lnSpc>
              <a:spcBef>
                <a:spcPts val="2400"/>
              </a:spcBef>
            </a:pPr>
            <a:r>
              <a:rPr lang="en-US" altLang="ko-KR" sz="2600" dirty="0" smtClean="0"/>
              <a:t>The </a:t>
            </a:r>
            <a:r>
              <a:rPr lang="en-US" altLang="ko-KR" sz="2600" dirty="0" err="1"/>
              <a:t>Labour</a:t>
            </a:r>
            <a:r>
              <a:rPr lang="en-US" altLang="ko-KR" sz="2600" dirty="0"/>
              <a:t> </a:t>
            </a:r>
            <a:r>
              <a:rPr lang="en-US" altLang="ko-KR" sz="2600" dirty="0" smtClean="0"/>
              <a:t>faction is </a:t>
            </a:r>
            <a:r>
              <a:rPr lang="en-US" altLang="ko-KR" sz="2600" dirty="0"/>
              <a:t>the first to reaffirm their opposition to the </a:t>
            </a:r>
            <a:r>
              <a:rPr lang="en-US" altLang="ko-KR" sz="2600" dirty="0" smtClean="0"/>
              <a:t>reforms.</a:t>
            </a:r>
          </a:p>
          <a:p>
            <a:pPr>
              <a:lnSpc>
                <a:spcPct val="100000"/>
              </a:lnSpc>
              <a:spcBef>
                <a:spcPts val="2400"/>
              </a:spcBef>
            </a:pPr>
            <a:r>
              <a:rPr lang="en-US" altLang="ko-KR" sz="2600" dirty="0"/>
              <a:t>O</a:t>
            </a:r>
            <a:r>
              <a:rPr lang="en-US" altLang="ko-KR" sz="2600" dirty="0" smtClean="0"/>
              <a:t>ther </a:t>
            </a:r>
            <a:r>
              <a:rPr lang="en-US" altLang="ko-KR" sz="2600" dirty="0" err="1" smtClean="0"/>
              <a:t>Ministers’s</a:t>
            </a:r>
            <a:r>
              <a:rPr lang="en-US" altLang="ko-KR" sz="2600" dirty="0" smtClean="0"/>
              <a:t> sudden cancel of supporting the reforms, just after Sir Dexter, an old Diehard</a:t>
            </a:r>
            <a:r>
              <a:rPr lang="en-US" altLang="ko-KR" sz="2600" dirty="0"/>
              <a:t>, </a:t>
            </a:r>
            <a:r>
              <a:rPr lang="en-US" altLang="ko-KR" sz="2600" dirty="0" smtClean="0"/>
              <a:t>declares </a:t>
            </a:r>
            <a:r>
              <a:rPr lang="en-US" altLang="ko-KR" sz="2600" dirty="0"/>
              <a:t>the collapse of the coalition cabinet and the withdrawal of three ministerial positions being shared to the </a:t>
            </a:r>
            <a:r>
              <a:rPr lang="en-US" altLang="ko-KR" sz="2600" dirty="0" smtClean="0"/>
              <a:t>Conservative</a:t>
            </a:r>
            <a:r>
              <a:rPr lang="en-US" altLang="ko-KR" sz="2600" dirty="0"/>
              <a:t>, and also </a:t>
            </a:r>
            <a:r>
              <a:rPr lang="en-US" altLang="ko-KR" sz="2600" dirty="0" smtClean="0"/>
              <a:t>insults </a:t>
            </a:r>
            <a:r>
              <a:rPr lang="en-US" altLang="ko-KR" sz="2600" dirty="0"/>
              <a:t>a </a:t>
            </a:r>
            <a:r>
              <a:rPr lang="en-US" altLang="ko-KR" sz="2600" dirty="0" err="1"/>
              <a:t>Cingalese</a:t>
            </a:r>
            <a:r>
              <a:rPr lang="en-US" altLang="ko-KR" sz="2600" dirty="0"/>
              <a:t> </a:t>
            </a:r>
            <a:r>
              <a:rPr lang="en-US" altLang="ko-KR" sz="2600" dirty="0" smtClean="0"/>
              <a:t>tycoon </a:t>
            </a:r>
            <a:r>
              <a:rPr lang="en-US" altLang="ko-KR" sz="2600" dirty="0"/>
              <a:t>with a racist </a:t>
            </a:r>
            <a:r>
              <a:rPr lang="en-US" altLang="ko-KR" sz="2600" dirty="0" smtClean="0"/>
              <a:t>remark.</a:t>
            </a:r>
          </a:p>
          <a:p>
            <a:pPr>
              <a:lnSpc>
                <a:spcPct val="100000"/>
              </a:lnSpc>
              <a:spcBef>
                <a:spcPts val="2400"/>
              </a:spcBef>
            </a:pPr>
            <a:r>
              <a:rPr lang="en-US" altLang="ko-KR" sz="2600" dirty="0"/>
              <a:t>Sir Arthur announces his </a:t>
            </a:r>
            <a:r>
              <a:rPr lang="en-US" altLang="ko-KR" sz="2600" dirty="0" smtClean="0"/>
              <a:t>retirement, </a:t>
            </a:r>
            <a:r>
              <a:rPr lang="en-US" altLang="ko-KR" sz="2600" dirty="0"/>
              <a:t>saying “I am through with parliament.”</a:t>
            </a:r>
            <a:endParaRPr lang="ko-KR" altLang="en-US" sz="2600" dirty="0"/>
          </a:p>
        </p:txBody>
      </p:sp>
    </p:spTree>
    <p:extLst>
      <p:ext uri="{BB962C8B-B14F-4D97-AF65-F5344CB8AC3E}">
        <p14:creationId xmlns:p14="http://schemas.microsoft.com/office/powerpoint/2010/main" val="30106208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612559"/>
            <a:ext cx="10431262" cy="1393794"/>
          </a:xfrm>
        </p:spPr>
        <p:txBody>
          <a:bodyPr>
            <a:normAutofit/>
          </a:bodyPr>
          <a:lstStyle/>
          <a:p>
            <a:pPr algn="ctr"/>
            <a:r>
              <a:rPr lang="en-US" altLang="ko-KR" dirty="0" err="1"/>
              <a:t>Bequeathment</a:t>
            </a:r>
            <a:r>
              <a:rPr lang="en-US" altLang="ko-KR" dirty="0"/>
              <a:t> of Reformative Will </a:t>
            </a:r>
            <a:r>
              <a:rPr lang="en-US" altLang="ko-KR" dirty="0" smtClean="0"/>
              <a:t/>
            </a:r>
            <a:br>
              <a:rPr lang="en-US" altLang="ko-KR" dirty="0" smtClean="0"/>
            </a:br>
            <a:r>
              <a:rPr lang="en-US" altLang="ko-KR" dirty="0" smtClean="0"/>
              <a:t>and </a:t>
            </a:r>
            <a:r>
              <a:rPr lang="en-US" altLang="ko-KR" dirty="0"/>
              <a:t>Dialectic Inheritance of Life </a:t>
            </a:r>
            <a:r>
              <a:rPr lang="en-US" altLang="ko-KR" dirty="0" smtClean="0"/>
              <a:t>Force</a:t>
            </a:r>
            <a:endParaRPr lang="ko-KR" altLang="en-US" sz="3100" dirty="0"/>
          </a:p>
        </p:txBody>
      </p:sp>
      <p:sp>
        <p:nvSpPr>
          <p:cNvPr id="3" name="내용 개체 틀 2"/>
          <p:cNvSpPr>
            <a:spLocks noGrp="1"/>
          </p:cNvSpPr>
          <p:nvPr>
            <p:ph idx="1"/>
          </p:nvPr>
        </p:nvSpPr>
        <p:spPr>
          <a:xfrm>
            <a:off x="461639" y="2336872"/>
            <a:ext cx="11256885" cy="4232603"/>
          </a:xfrm>
        </p:spPr>
        <p:txBody>
          <a:bodyPr>
            <a:normAutofit/>
          </a:bodyPr>
          <a:lstStyle/>
          <a:p>
            <a:pPr>
              <a:lnSpc>
                <a:spcPct val="100000"/>
              </a:lnSpc>
              <a:spcBef>
                <a:spcPts val="2400"/>
              </a:spcBef>
              <a:buFont typeface="Wingdings" panose="05000000000000000000" pitchFamily="2" charset="2"/>
              <a:buChar char="v"/>
            </a:pPr>
            <a:r>
              <a:rPr lang="en-US" altLang="ko-KR" sz="2600" dirty="0"/>
              <a:t> T</a:t>
            </a:r>
            <a:r>
              <a:rPr lang="en-US" altLang="ko-KR" sz="2600" dirty="0" smtClean="0"/>
              <a:t>he </a:t>
            </a:r>
            <a:r>
              <a:rPr lang="en-US" altLang="ko-KR" sz="2600" dirty="0"/>
              <a:t>aspirations of King Magnus’s benevolent dictatorship and Sir Arthur’s reformative dictatorship have once </a:t>
            </a:r>
            <a:r>
              <a:rPr lang="en-US" altLang="ko-KR" sz="2600" dirty="0" smtClean="0"/>
              <a:t>been frustrated. </a:t>
            </a:r>
          </a:p>
          <a:p>
            <a:pPr>
              <a:lnSpc>
                <a:spcPct val="100000"/>
              </a:lnSpc>
              <a:spcBef>
                <a:spcPts val="2400"/>
              </a:spcBef>
            </a:pPr>
            <a:r>
              <a:rPr lang="en-US" altLang="ko-KR" sz="2600" dirty="0" smtClean="0"/>
              <a:t>Their failure </a:t>
            </a:r>
            <a:r>
              <a:rPr lang="en-US" altLang="ko-KR" sz="2600" dirty="0"/>
              <a:t>is not solely due to </a:t>
            </a:r>
            <a:r>
              <a:rPr lang="en-US" altLang="ko-KR" sz="2600" dirty="0" smtClean="0"/>
              <a:t>their </a:t>
            </a:r>
            <a:r>
              <a:rPr lang="en-US" altLang="ko-KR" sz="2600" dirty="0"/>
              <a:t>lack of individual </a:t>
            </a:r>
            <a:r>
              <a:rPr lang="en-US" altLang="ko-KR" sz="2600" dirty="0" smtClean="0"/>
              <a:t>competence.</a:t>
            </a:r>
            <a:endParaRPr lang="en-US" altLang="ko-KR" sz="2600" dirty="0"/>
          </a:p>
          <a:p>
            <a:pPr>
              <a:lnSpc>
                <a:spcPct val="100000"/>
              </a:lnSpc>
              <a:spcBef>
                <a:spcPts val="2400"/>
              </a:spcBef>
            </a:pPr>
            <a:r>
              <a:rPr lang="en-US" altLang="ko-KR" sz="2600" dirty="0" smtClean="0"/>
              <a:t>Their </a:t>
            </a:r>
            <a:r>
              <a:rPr lang="en-US" altLang="ko-KR" sz="2600" dirty="0"/>
              <a:t>political experiments were unlikely to succeed from the outset, given the strong foundation of British </a:t>
            </a:r>
            <a:r>
              <a:rPr lang="en-US" altLang="ko-KR" sz="2600" dirty="0" smtClean="0"/>
              <a:t>parliament politics </a:t>
            </a:r>
            <a:r>
              <a:rPr lang="en-US" altLang="ko-KR" sz="2600" dirty="0"/>
              <a:t>for centuries</a:t>
            </a:r>
            <a:r>
              <a:rPr lang="en-US" altLang="ko-KR" sz="2600" dirty="0" smtClean="0"/>
              <a:t>.</a:t>
            </a:r>
          </a:p>
          <a:p>
            <a:pPr>
              <a:lnSpc>
                <a:spcPct val="100000"/>
              </a:lnSpc>
              <a:spcBef>
                <a:spcPts val="2400"/>
              </a:spcBef>
            </a:pPr>
            <a:r>
              <a:rPr lang="en-US" altLang="ko-KR" sz="2600" dirty="0" smtClean="0"/>
              <a:t>But they </a:t>
            </a:r>
            <a:r>
              <a:rPr lang="en-US" altLang="ko-KR" sz="2600" dirty="0"/>
              <a:t>reaffirm that the cause of </a:t>
            </a:r>
            <a:r>
              <a:rPr lang="en-US" altLang="ko-KR" sz="2600" dirty="0" smtClean="0"/>
              <a:t>reform </a:t>
            </a:r>
            <a:r>
              <a:rPr lang="en-US" altLang="ko-KR" sz="2600" dirty="0"/>
              <a:t>is still valid and look forward to seeing it come to fruition in the next generation or in the future</a:t>
            </a:r>
            <a:r>
              <a:rPr lang="en-US" altLang="ko-KR" sz="2600" dirty="0" smtClean="0"/>
              <a:t>.</a:t>
            </a:r>
            <a:endParaRPr lang="en-US" altLang="ko-KR" sz="2600" dirty="0"/>
          </a:p>
          <a:p>
            <a:pPr>
              <a:lnSpc>
                <a:spcPct val="100000"/>
              </a:lnSpc>
              <a:spcBef>
                <a:spcPts val="2400"/>
              </a:spcBef>
            </a:pPr>
            <a:endParaRPr lang="ko-KR" altLang="en-US" sz="2600" dirty="0"/>
          </a:p>
        </p:txBody>
      </p:sp>
    </p:spTree>
    <p:extLst>
      <p:ext uri="{BB962C8B-B14F-4D97-AF65-F5344CB8AC3E}">
        <p14:creationId xmlns:p14="http://schemas.microsoft.com/office/powerpoint/2010/main" val="28985704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612559"/>
            <a:ext cx="10431262" cy="1393794"/>
          </a:xfrm>
        </p:spPr>
        <p:txBody>
          <a:bodyPr>
            <a:normAutofit/>
          </a:bodyPr>
          <a:lstStyle/>
          <a:p>
            <a:pPr algn="ctr"/>
            <a:r>
              <a:rPr lang="en-US" altLang="ko-KR" dirty="0" err="1"/>
              <a:t>Bequeathment</a:t>
            </a:r>
            <a:r>
              <a:rPr lang="en-US" altLang="ko-KR" dirty="0"/>
              <a:t> of Reformative Will </a:t>
            </a:r>
            <a:r>
              <a:rPr lang="en-US" altLang="ko-KR" dirty="0" smtClean="0"/>
              <a:t/>
            </a:r>
            <a:br>
              <a:rPr lang="en-US" altLang="ko-KR" dirty="0" smtClean="0"/>
            </a:br>
            <a:r>
              <a:rPr lang="en-US" altLang="ko-KR" dirty="0" smtClean="0"/>
              <a:t>and </a:t>
            </a:r>
            <a:r>
              <a:rPr lang="en-US" altLang="ko-KR" dirty="0"/>
              <a:t>Dialectic Inheritance of Life </a:t>
            </a:r>
            <a:r>
              <a:rPr lang="en-US" altLang="ko-KR" dirty="0" smtClean="0"/>
              <a:t>Force</a:t>
            </a:r>
            <a:endParaRPr lang="ko-KR" altLang="en-US" sz="3100" dirty="0"/>
          </a:p>
        </p:txBody>
      </p:sp>
      <p:sp>
        <p:nvSpPr>
          <p:cNvPr id="3" name="내용 개체 틀 2"/>
          <p:cNvSpPr>
            <a:spLocks noGrp="1"/>
          </p:cNvSpPr>
          <p:nvPr>
            <p:ph idx="1"/>
          </p:nvPr>
        </p:nvSpPr>
        <p:spPr>
          <a:xfrm>
            <a:off x="461639" y="2336872"/>
            <a:ext cx="11256885" cy="4232603"/>
          </a:xfrm>
        </p:spPr>
        <p:txBody>
          <a:bodyPr>
            <a:normAutofit lnSpcReduction="10000"/>
          </a:bodyPr>
          <a:lstStyle/>
          <a:p>
            <a:pPr>
              <a:lnSpc>
                <a:spcPct val="100000"/>
              </a:lnSpc>
              <a:spcBef>
                <a:spcPts val="2400"/>
              </a:spcBef>
              <a:buFont typeface="Wingdings" panose="05000000000000000000" pitchFamily="2" charset="2"/>
              <a:buChar char="v"/>
            </a:pPr>
            <a:r>
              <a:rPr lang="en-US" altLang="ko-KR" sz="2600" dirty="0" smtClean="0"/>
              <a:t> </a:t>
            </a:r>
            <a:r>
              <a:rPr lang="en-US" altLang="ko-KR" sz="2600" dirty="0"/>
              <a:t>In </a:t>
            </a:r>
            <a:r>
              <a:rPr lang="en-US" altLang="ko-KR" sz="2600" i="1" dirty="0"/>
              <a:t>The Apple Cart</a:t>
            </a:r>
            <a:r>
              <a:rPr lang="en-US" altLang="ko-KR" sz="2600" dirty="0"/>
              <a:t>, </a:t>
            </a:r>
            <a:r>
              <a:rPr lang="en-US" altLang="ko-KR" sz="2600" dirty="0" err="1"/>
              <a:t>Boanerges</a:t>
            </a:r>
            <a:r>
              <a:rPr lang="en-US" altLang="ko-KR" sz="2600" dirty="0"/>
              <a:t>, </a:t>
            </a:r>
            <a:r>
              <a:rPr lang="en-US" altLang="ko-KR" sz="2600" dirty="0" smtClean="0"/>
              <a:t>who </a:t>
            </a:r>
            <a:r>
              <a:rPr lang="en-US" altLang="ko-KR" sz="2600" dirty="0"/>
              <a:t>compared King Magnus to an </a:t>
            </a:r>
            <a:r>
              <a:rPr lang="en-US" altLang="ko-KR" sz="2600" dirty="0" err="1"/>
              <a:t>indiarubber</a:t>
            </a:r>
            <a:r>
              <a:rPr lang="en-US" altLang="ko-KR" sz="2600" dirty="0"/>
              <a:t> </a:t>
            </a:r>
            <a:r>
              <a:rPr lang="en-US" altLang="ko-KR" sz="2600" dirty="0" smtClean="0"/>
              <a:t>stamp </a:t>
            </a:r>
            <a:r>
              <a:rPr lang="en-US" altLang="ko-KR" sz="2600" dirty="0" err="1" smtClean="0"/>
              <a:t>rudel</a:t>
            </a:r>
            <a:r>
              <a:rPr lang="en-US" altLang="ko-KR" sz="2600" dirty="0" smtClean="0"/>
              <a:t> </a:t>
            </a:r>
            <a:r>
              <a:rPr lang="en-US" altLang="ko-KR" sz="2600" dirty="0"/>
              <a:t>at his first scene</a:t>
            </a:r>
            <a:r>
              <a:rPr lang="en-US" altLang="ko-KR" sz="2600" dirty="0" smtClean="0"/>
              <a:t>, </a:t>
            </a:r>
            <a:r>
              <a:rPr lang="en-US" altLang="ko-KR" sz="2600" dirty="0"/>
              <a:t>is not a parliamentarian but a republican. </a:t>
            </a:r>
            <a:endParaRPr lang="en-US" altLang="ko-KR" sz="2600" dirty="0" smtClean="0"/>
          </a:p>
          <a:p>
            <a:pPr>
              <a:lnSpc>
                <a:spcPct val="100000"/>
              </a:lnSpc>
              <a:spcBef>
                <a:spcPts val="2400"/>
              </a:spcBef>
            </a:pPr>
            <a:r>
              <a:rPr lang="en-US" altLang="ko-KR" sz="2600" dirty="0"/>
              <a:t>He argues that the people should elect “a Strong Man to protect </a:t>
            </a:r>
            <a:r>
              <a:rPr lang="en-US" altLang="ko-KR" sz="2600" dirty="0" smtClean="0"/>
              <a:t>them </a:t>
            </a:r>
            <a:r>
              <a:rPr lang="en-US" altLang="ko-KR" sz="2600" dirty="0"/>
              <a:t>against the rich,” a quote of King Magnus’s remark, as the </a:t>
            </a:r>
            <a:r>
              <a:rPr lang="en-US" altLang="ko-KR" sz="2600" dirty="0" smtClean="0"/>
              <a:t>President.</a:t>
            </a:r>
            <a:endParaRPr lang="ko-KR" altLang="ko-KR" sz="2600" dirty="0"/>
          </a:p>
          <a:p>
            <a:pPr>
              <a:lnSpc>
                <a:spcPct val="100000"/>
              </a:lnSpc>
              <a:spcBef>
                <a:spcPts val="2400"/>
              </a:spcBef>
            </a:pPr>
            <a:r>
              <a:rPr lang="en-US" altLang="ko-KR" sz="2600" dirty="0"/>
              <a:t>He tells the king, “Though as an old Republican I have no respect for His Majesty as a King, I have a great respect for him as a Strong Man</a:t>
            </a:r>
            <a:r>
              <a:rPr lang="en-US" altLang="ko-KR" sz="2600" dirty="0" smtClean="0"/>
              <a:t>.” </a:t>
            </a:r>
          </a:p>
          <a:p>
            <a:pPr>
              <a:lnSpc>
                <a:spcPct val="100000"/>
              </a:lnSpc>
              <a:spcBef>
                <a:spcPts val="2400"/>
              </a:spcBef>
            </a:pPr>
            <a:r>
              <a:rPr lang="en-US" altLang="ko-KR" sz="2600" dirty="0" smtClean="0"/>
              <a:t>Unsurprisingly, he </a:t>
            </a:r>
            <a:r>
              <a:rPr lang="en-US" altLang="ko-KR" sz="2600" dirty="0"/>
              <a:t>opposes the Ultimatum of Proteus and supports the plan of Magnus </a:t>
            </a:r>
            <a:r>
              <a:rPr lang="en-US" altLang="ko-KR" dirty="0"/>
              <a:t>as a commoner to run for the House of </a:t>
            </a:r>
            <a:r>
              <a:rPr lang="en-US" altLang="ko-KR" dirty="0" smtClean="0"/>
              <a:t>Commons.</a:t>
            </a:r>
            <a:endParaRPr lang="ko-KR" altLang="en-US" sz="2600" dirty="0"/>
          </a:p>
        </p:txBody>
      </p:sp>
    </p:spTree>
    <p:extLst>
      <p:ext uri="{BB962C8B-B14F-4D97-AF65-F5344CB8AC3E}">
        <p14:creationId xmlns:p14="http://schemas.microsoft.com/office/powerpoint/2010/main" val="2715468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612559"/>
            <a:ext cx="10431262" cy="1393794"/>
          </a:xfrm>
        </p:spPr>
        <p:txBody>
          <a:bodyPr>
            <a:normAutofit/>
          </a:bodyPr>
          <a:lstStyle/>
          <a:p>
            <a:pPr algn="ctr"/>
            <a:r>
              <a:rPr lang="en-US" altLang="ko-KR" dirty="0" err="1"/>
              <a:t>Bequeathment</a:t>
            </a:r>
            <a:r>
              <a:rPr lang="en-US" altLang="ko-KR" dirty="0"/>
              <a:t> of Reformative Will </a:t>
            </a:r>
            <a:r>
              <a:rPr lang="en-US" altLang="ko-KR" dirty="0" smtClean="0"/>
              <a:t/>
            </a:r>
            <a:br>
              <a:rPr lang="en-US" altLang="ko-KR" dirty="0" smtClean="0"/>
            </a:br>
            <a:r>
              <a:rPr lang="en-US" altLang="ko-KR" dirty="0" smtClean="0"/>
              <a:t>and </a:t>
            </a:r>
            <a:r>
              <a:rPr lang="en-US" altLang="ko-KR" dirty="0"/>
              <a:t>Dialectic Inheritance of Life </a:t>
            </a:r>
            <a:r>
              <a:rPr lang="en-US" altLang="ko-KR" dirty="0" smtClean="0"/>
              <a:t>Force</a:t>
            </a:r>
            <a:endParaRPr lang="ko-KR" altLang="en-US" sz="3100" dirty="0"/>
          </a:p>
        </p:txBody>
      </p:sp>
      <p:sp>
        <p:nvSpPr>
          <p:cNvPr id="3" name="내용 개체 틀 2"/>
          <p:cNvSpPr>
            <a:spLocks noGrp="1"/>
          </p:cNvSpPr>
          <p:nvPr>
            <p:ph idx="1"/>
          </p:nvPr>
        </p:nvSpPr>
        <p:spPr>
          <a:xfrm>
            <a:off x="319597" y="2121764"/>
            <a:ext cx="11452194" cy="4447712"/>
          </a:xfrm>
        </p:spPr>
        <p:txBody>
          <a:bodyPr>
            <a:noAutofit/>
          </a:bodyPr>
          <a:lstStyle/>
          <a:p>
            <a:pPr>
              <a:lnSpc>
                <a:spcPct val="100000"/>
              </a:lnSpc>
              <a:spcBef>
                <a:spcPts val="2400"/>
              </a:spcBef>
              <a:buFont typeface="Wingdings" panose="05000000000000000000" pitchFamily="2" charset="2"/>
              <a:buChar char="v"/>
            </a:pPr>
            <a:r>
              <a:rPr lang="en-US" altLang="ko-KR" sz="2600" dirty="0" smtClean="0"/>
              <a:t> </a:t>
            </a:r>
            <a:r>
              <a:rPr lang="en-US" altLang="ko-KR" sz="2600" dirty="0"/>
              <a:t>A</a:t>
            </a:r>
            <a:r>
              <a:rPr lang="en-US" altLang="ko-KR" sz="2600" dirty="0" smtClean="0"/>
              <a:t> </a:t>
            </a:r>
            <a:r>
              <a:rPr lang="en-US" altLang="ko-KR" sz="2600" dirty="0"/>
              <a:t>dialectic advancement </a:t>
            </a:r>
            <a:r>
              <a:rPr lang="en-US" altLang="ko-KR" sz="2600" dirty="0" smtClean="0"/>
              <a:t>of reformative will. </a:t>
            </a:r>
          </a:p>
          <a:p>
            <a:pPr>
              <a:lnSpc>
                <a:spcPct val="100000"/>
              </a:lnSpc>
              <a:spcBef>
                <a:spcPts val="2400"/>
              </a:spcBef>
            </a:pPr>
            <a:r>
              <a:rPr lang="en-US" altLang="ko-KR" sz="2600" dirty="0"/>
              <a:t>King Magnus seems to have recognized </a:t>
            </a:r>
            <a:r>
              <a:rPr lang="en-US" altLang="ko-KR" sz="2600" dirty="0" err="1"/>
              <a:t>Boanerges</a:t>
            </a:r>
            <a:r>
              <a:rPr lang="en-US" altLang="ko-KR" sz="2600" dirty="0"/>
              <a:t> as a prospective successor early on, appreciating his rectitude, confidence, and </a:t>
            </a:r>
            <a:r>
              <a:rPr lang="en-US" altLang="ko-KR" sz="2600" dirty="0" smtClean="0"/>
              <a:t>conviction.</a:t>
            </a:r>
          </a:p>
          <a:p>
            <a:pPr>
              <a:lnSpc>
                <a:spcPct val="100000"/>
              </a:lnSpc>
              <a:spcBef>
                <a:spcPts val="2400"/>
              </a:spcBef>
            </a:pPr>
            <a:r>
              <a:rPr lang="en-US" altLang="ko-KR" sz="2600" dirty="0" err="1"/>
              <a:t>Boanerges</a:t>
            </a:r>
            <a:r>
              <a:rPr lang="en-US" altLang="ko-KR" sz="2600" dirty="0"/>
              <a:t> had an unfortunate childhood that he was picked up as a foundling “in the gutter” by a policeman and adopted by his </a:t>
            </a:r>
            <a:r>
              <a:rPr lang="en-US" altLang="ko-KR" sz="2600" dirty="0" smtClean="0"/>
              <a:t>grandmother.</a:t>
            </a:r>
          </a:p>
          <a:p>
            <a:pPr>
              <a:lnSpc>
                <a:spcPct val="100000"/>
              </a:lnSpc>
              <a:spcBef>
                <a:spcPts val="2400"/>
              </a:spcBef>
            </a:pPr>
            <a:r>
              <a:rPr lang="en-US" altLang="ko-KR" sz="2600" dirty="0"/>
              <a:t>King Magnus has taught “how to behave properly</a:t>
            </a:r>
            <a:r>
              <a:rPr lang="en-US" altLang="ko-KR" sz="2600" dirty="0" smtClean="0"/>
              <a:t>” to </a:t>
            </a:r>
            <a:r>
              <a:rPr lang="en-US" altLang="ko-KR" sz="2600" dirty="0" err="1" smtClean="0"/>
              <a:t>Boanerges</a:t>
            </a:r>
            <a:r>
              <a:rPr lang="en-US" altLang="ko-KR" sz="2600" dirty="0" smtClean="0"/>
              <a:t>.</a:t>
            </a:r>
          </a:p>
          <a:p>
            <a:pPr>
              <a:lnSpc>
                <a:spcPct val="100000"/>
              </a:lnSpc>
              <a:spcBef>
                <a:spcPts val="2400"/>
              </a:spcBef>
            </a:pPr>
            <a:r>
              <a:rPr lang="en-US" altLang="ko-KR" sz="2600" dirty="0" smtClean="0"/>
              <a:t>If a child from the slums who has resisted the royalties could become </a:t>
            </a:r>
            <a:r>
              <a:rPr lang="en-US" altLang="ko-KR" sz="2600" dirty="0"/>
              <a:t>a </a:t>
            </a:r>
            <a:r>
              <a:rPr lang="en-US" altLang="ko-KR" sz="2600" dirty="0" smtClean="0"/>
              <a:t>MP, </a:t>
            </a:r>
            <a:r>
              <a:rPr lang="en-US" altLang="ko-KR" sz="2600" dirty="0"/>
              <a:t>a Minister, and finally </a:t>
            </a:r>
            <a:r>
              <a:rPr lang="en-US" altLang="ko-KR" sz="2600" dirty="0" smtClean="0"/>
              <a:t>the President, that is a dialectic advancement.</a:t>
            </a:r>
            <a:endParaRPr lang="en-US" altLang="ko-KR" sz="2600" dirty="0"/>
          </a:p>
        </p:txBody>
      </p:sp>
    </p:spTree>
    <p:extLst>
      <p:ext uri="{BB962C8B-B14F-4D97-AF65-F5344CB8AC3E}">
        <p14:creationId xmlns:p14="http://schemas.microsoft.com/office/powerpoint/2010/main" val="3572180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0321" y="753228"/>
            <a:ext cx="9613862" cy="1080938"/>
          </a:xfrm>
        </p:spPr>
        <p:txBody>
          <a:bodyPr>
            <a:normAutofit/>
          </a:bodyPr>
          <a:lstStyle/>
          <a:p>
            <a:pPr algn="ctr"/>
            <a:r>
              <a:rPr lang="en-US" altLang="ko-KR" sz="3200" dirty="0"/>
              <a:t>Shaw’s Political </a:t>
            </a:r>
            <a:r>
              <a:rPr lang="en-US" altLang="ko-KR" sz="3200" dirty="0" smtClean="0"/>
              <a:t>thought and Constitutionalism</a:t>
            </a:r>
            <a:endParaRPr lang="ko-KR" altLang="en-US" sz="3200" dirty="0"/>
          </a:p>
        </p:txBody>
      </p:sp>
      <p:sp>
        <p:nvSpPr>
          <p:cNvPr id="3" name="내용 개체 틀 2"/>
          <p:cNvSpPr>
            <a:spLocks noGrp="1"/>
          </p:cNvSpPr>
          <p:nvPr>
            <p:ph idx="1"/>
          </p:nvPr>
        </p:nvSpPr>
        <p:spPr>
          <a:xfrm>
            <a:off x="523783" y="2336872"/>
            <a:ext cx="11070454" cy="4214848"/>
          </a:xfrm>
        </p:spPr>
        <p:txBody>
          <a:bodyPr>
            <a:normAutofit lnSpcReduction="10000"/>
          </a:bodyPr>
          <a:lstStyle/>
          <a:p>
            <a:pPr>
              <a:lnSpc>
                <a:spcPct val="100000"/>
              </a:lnSpc>
              <a:spcBef>
                <a:spcPts val="2400"/>
              </a:spcBef>
              <a:buFont typeface="Wingdings" panose="05000000000000000000" pitchFamily="2" charset="2"/>
              <a:buChar char="v"/>
            </a:pPr>
            <a:r>
              <a:rPr lang="en-US" altLang="ko-KR" sz="2800" dirty="0" smtClean="0"/>
              <a:t> “</a:t>
            </a:r>
            <a:r>
              <a:rPr lang="en-US" altLang="ko-KR" sz="2800" dirty="0"/>
              <a:t>A Manifesto,” </a:t>
            </a:r>
            <a:r>
              <a:rPr lang="en-US" altLang="ko-KR" sz="2800" i="1" dirty="0"/>
              <a:t>Fabian Tracts</a:t>
            </a:r>
            <a:r>
              <a:rPr lang="en-US" altLang="ko-KR" sz="2800" dirty="0"/>
              <a:t> No. </a:t>
            </a:r>
            <a:r>
              <a:rPr lang="en-US" altLang="ko-KR" sz="2800" dirty="0" smtClean="0"/>
              <a:t>2, in </a:t>
            </a:r>
            <a:r>
              <a:rPr lang="en-US" altLang="ko-KR" sz="2800" dirty="0"/>
              <a:t>September </a:t>
            </a:r>
            <a:r>
              <a:rPr lang="en-US" altLang="ko-KR" sz="2800" dirty="0" smtClean="0"/>
              <a:t>1884</a:t>
            </a:r>
          </a:p>
          <a:p>
            <a:pPr>
              <a:lnSpc>
                <a:spcPct val="100000"/>
              </a:lnSpc>
              <a:spcBef>
                <a:spcPts val="2400"/>
              </a:spcBef>
            </a:pPr>
            <a:r>
              <a:rPr lang="en-US" altLang="ko-KR" sz="2800" dirty="0"/>
              <a:t>T</a:t>
            </a:r>
            <a:r>
              <a:rPr lang="en-US" altLang="ko-KR" sz="2800" dirty="0" smtClean="0"/>
              <a:t>he </a:t>
            </a:r>
            <a:r>
              <a:rPr lang="en-US" altLang="ko-KR" sz="2800" dirty="0"/>
              <a:t>important document in publicizing the socialist identity of the Fabian Society</a:t>
            </a:r>
            <a:r>
              <a:rPr lang="en-US" altLang="ko-KR" sz="2800" dirty="0" smtClean="0"/>
              <a:t>, </a:t>
            </a:r>
            <a:r>
              <a:rPr lang="en-US" altLang="ko-KR" sz="2800" dirty="0"/>
              <a:t>not yet </a:t>
            </a:r>
            <a:r>
              <a:rPr lang="en-US" altLang="ko-KR" sz="2800" dirty="0" smtClean="0"/>
              <a:t>proposing </a:t>
            </a:r>
            <a:r>
              <a:rPr lang="en-US" altLang="ko-KR" sz="2800" dirty="0"/>
              <a:t>a constitutional political </a:t>
            </a:r>
            <a:r>
              <a:rPr lang="en-US" altLang="ko-KR" sz="2800" dirty="0" smtClean="0"/>
              <a:t>system</a:t>
            </a:r>
          </a:p>
          <a:p>
            <a:pPr>
              <a:lnSpc>
                <a:spcPct val="100000"/>
              </a:lnSpc>
              <a:spcBef>
                <a:spcPts val="2400"/>
              </a:spcBef>
            </a:pPr>
            <a:r>
              <a:rPr lang="en-US" altLang="ko-KR" sz="2800" dirty="0"/>
              <a:t>T</a:t>
            </a:r>
            <a:r>
              <a:rPr lang="en-US" altLang="ko-KR" sz="2800" dirty="0" smtClean="0"/>
              <a:t>he </a:t>
            </a:r>
            <a:r>
              <a:rPr lang="en-US" altLang="ko-KR" sz="2800" dirty="0"/>
              <a:t>last paragraph of the manifesto demonstrated a resolute determination not to rule out a physical struggle by </a:t>
            </a:r>
            <a:r>
              <a:rPr lang="en-US" altLang="ko-KR" sz="2800" dirty="0" smtClean="0"/>
              <a:t>declaring: </a:t>
            </a:r>
          </a:p>
          <a:p>
            <a:pPr>
              <a:lnSpc>
                <a:spcPct val="100000"/>
              </a:lnSpc>
              <a:spcBef>
                <a:spcPts val="2400"/>
              </a:spcBef>
            </a:pPr>
            <a:r>
              <a:rPr lang="en-US" altLang="ko-KR" sz="2800" dirty="0" smtClean="0"/>
              <a:t>“</a:t>
            </a:r>
            <a:r>
              <a:rPr lang="en-US" altLang="ko-KR" sz="2800" dirty="0"/>
              <a:t>we had rather face a Civil War than such another century of suffering as the present one has been” due to the privatization of the means of </a:t>
            </a:r>
            <a:r>
              <a:rPr lang="en-US" altLang="ko-KR" sz="2800" dirty="0" smtClean="0"/>
              <a:t>production.</a:t>
            </a:r>
            <a:endParaRPr lang="ko-KR" altLang="en-US" sz="2800" dirty="0"/>
          </a:p>
        </p:txBody>
      </p:sp>
    </p:spTree>
    <p:extLst>
      <p:ext uri="{BB962C8B-B14F-4D97-AF65-F5344CB8AC3E}">
        <p14:creationId xmlns:p14="http://schemas.microsoft.com/office/powerpoint/2010/main" val="3675731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612559"/>
            <a:ext cx="10431262" cy="1393794"/>
          </a:xfrm>
        </p:spPr>
        <p:txBody>
          <a:bodyPr>
            <a:normAutofit/>
          </a:bodyPr>
          <a:lstStyle/>
          <a:p>
            <a:pPr algn="ctr"/>
            <a:r>
              <a:rPr lang="en-US" altLang="ko-KR" dirty="0" err="1"/>
              <a:t>Bequeathment</a:t>
            </a:r>
            <a:r>
              <a:rPr lang="en-US" altLang="ko-KR" dirty="0"/>
              <a:t> of Reformative Will </a:t>
            </a:r>
            <a:r>
              <a:rPr lang="en-US" altLang="ko-KR" dirty="0" smtClean="0"/>
              <a:t/>
            </a:r>
            <a:br>
              <a:rPr lang="en-US" altLang="ko-KR" dirty="0" smtClean="0"/>
            </a:br>
            <a:r>
              <a:rPr lang="en-US" altLang="ko-KR" dirty="0" smtClean="0"/>
              <a:t>and </a:t>
            </a:r>
            <a:r>
              <a:rPr lang="en-US" altLang="ko-KR" dirty="0"/>
              <a:t>Dialectic Inheritance of Life </a:t>
            </a:r>
            <a:r>
              <a:rPr lang="en-US" altLang="ko-KR" dirty="0" smtClean="0"/>
              <a:t>Force</a:t>
            </a:r>
            <a:endParaRPr lang="ko-KR" altLang="en-US" sz="3100" dirty="0"/>
          </a:p>
        </p:txBody>
      </p:sp>
      <p:sp>
        <p:nvSpPr>
          <p:cNvPr id="3" name="내용 개체 틀 2"/>
          <p:cNvSpPr>
            <a:spLocks noGrp="1"/>
          </p:cNvSpPr>
          <p:nvPr>
            <p:ph idx="1"/>
          </p:nvPr>
        </p:nvSpPr>
        <p:spPr>
          <a:xfrm>
            <a:off x="461639" y="2086252"/>
            <a:ext cx="11256885" cy="4483223"/>
          </a:xfrm>
        </p:spPr>
        <p:txBody>
          <a:bodyPr>
            <a:normAutofit/>
          </a:bodyPr>
          <a:lstStyle/>
          <a:p>
            <a:pPr>
              <a:lnSpc>
                <a:spcPct val="100000"/>
              </a:lnSpc>
              <a:spcBef>
                <a:spcPts val="2400"/>
              </a:spcBef>
              <a:buFont typeface="Wingdings" panose="05000000000000000000" pitchFamily="2" charset="2"/>
              <a:buChar char="v"/>
            </a:pPr>
            <a:r>
              <a:rPr lang="en-US" altLang="ko-KR" sz="2600" dirty="0" smtClean="0"/>
              <a:t> </a:t>
            </a:r>
            <a:r>
              <a:rPr lang="en-US" altLang="ko-KR" sz="2600" dirty="0"/>
              <a:t>M</a:t>
            </a:r>
            <a:r>
              <a:rPr lang="en-US" altLang="ko-KR" sz="2600" dirty="0" smtClean="0"/>
              <a:t>arriages between different classes in </a:t>
            </a:r>
            <a:r>
              <a:rPr lang="en-US" altLang="ko-KR" sz="2600" i="1" dirty="0" smtClean="0"/>
              <a:t>on the Rocks </a:t>
            </a:r>
            <a:endParaRPr lang="en-US" altLang="ko-KR" sz="2600" i="1" dirty="0" smtClean="0"/>
          </a:p>
          <a:p>
            <a:pPr>
              <a:lnSpc>
                <a:spcPct val="100000"/>
              </a:lnSpc>
              <a:spcBef>
                <a:spcPts val="2400"/>
              </a:spcBef>
            </a:pPr>
            <a:r>
              <a:rPr lang="en-US" altLang="ko-KR" dirty="0" smtClean="0"/>
              <a:t>Flavia, Sir </a:t>
            </a:r>
            <a:r>
              <a:rPr lang="en-US" altLang="ko-KR" dirty="0"/>
              <a:t>Arthur's </a:t>
            </a:r>
            <a:r>
              <a:rPr lang="en-US" altLang="ko-KR" dirty="0" smtClean="0"/>
              <a:t>daughter promises </a:t>
            </a:r>
            <a:r>
              <a:rPr lang="en-US" altLang="ko-KR" dirty="0"/>
              <a:t>to marry Viscount </a:t>
            </a:r>
            <a:r>
              <a:rPr lang="en-US" altLang="ko-KR" dirty="0" smtClean="0"/>
              <a:t>Barking, one </a:t>
            </a:r>
            <a:r>
              <a:rPr lang="en-US" altLang="ko-KR" dirty="0"/>
              <a:t>of the deputation from the Isle of </a:t>
            </a:r>
            <a:r>
              <a:rPr lang="en-US" altLang="ko-KR" dirty="0" smtClean="0"/>
              <a:t>Cats, </a:t>
            </a:r>
            <a:r>
              <a:rPr lang="en-US" altLang="ko-KR" dirty="0"/>
              <a:t>who seems overconfident and impudent </a:t>
            </a:r>
            <a:r>
              <a:rPr lang="en-US" altLang="ko-KR" dirty="0" smtClean="0"/>
              <a:t>like </a:t>
            </a:r>
            <a:r>
              <a:rPr lang="en-US" altLang="ko-KR" dirty="0" err="1" smtClean="0"/>
              <a:t>Cusins</a:t>
            </a:r>
            <a:r>
              <a:rPr lang="en-US" altLang="ko-KR" dirty="0" smtClean="0"/>
              <a:t> and pretends that </a:t>
            </a:r>
            <a:r>
              <a:rPr lang="en-US" altLang="ko-KR" dirty="0"/>
              <a:t>he has proletarian blood running through his </a:t>
            </a:r>
            <a:r>
              <a:rPr lang="en-US" altLang="ko-KR" dirty="0" smtClean="0"/>
              <a:t>veins.</a:t>
            </a:r>
            <a:endParaRPr lang="en-US" altLang="ko-KR" sz="2600" dirty="0" smtClean="0"/>
          </a:p>
          <a:p>
            <a:pPr>
              <a:lnSpc>
                <a:spcPct val="100000"/>
              </a:lnSpc>
              <a:spcBef>
                <a:spcPts val="2400"/>
              </a:spcBef>
            </a:pPr>
            <a:r>
              <a:rPr lang="en-US" altLang="ko-KR" sz="2600" dirty="0" smtClean="0"/>
              <a:t>David, Sir </a:t>
            </a:r>
            <a:r>
              <a:rPr lang="en-US" altLang="ko-KR" sz="2600" dirty="0"/>
              <a:t>Arthur's </a:t>
            </a:r>
            <a:r>
              <a:rPr lang="en-US" altLang="ko-KR" sz="2600" dirty="0" smtClean="0"/>
              <a:t>son </a:t>
            </a:r>
            <a:r>
              <a:rPr lang="en-US" altLang="ko-KR" sz="2600" dirty="0"/>
              <a:t>and </a:t>
            </a:r>
            <a:r>
              <a:rPr lang="en-US" altLang="ko-KR" sz="2600" dirty="0" err="1"/>
              <a:t>Aloysia</a:t>
            </a:r>
            <a:r>
              <a:rPr lang="en-US" altLang="ko-KR" sz="2600" dirty="0"/>
              <a:t>, a </a:t>
            </a:r>
            <a:r>
              <a:rPr lang="en-US" altLang="ko-KR" sz="2600" dirty="0" err="1"/>
              <a:t>Labour</a:t>
            </a:r>
            <a:r>
              <a:rPr lang="en-US" altLang="ko-KR" sz="2600" dirty="0"/>
              <a:t> alderwoman</a:t>
            </a:r>
            <a:r>
              <a:rPr lang="en-US" altLang="ko-KR" sz="2600" dirty="0" smtClean="0"/>
              <a:t>, also </a:t>
            </a:r>
            <a:r>
              <a:rPr lang="en-US" altLang="ko-KR" sz="2600" dirty="0"/>
              <a:t>decide to marry each </a:t>
            </a:r>
            <a:r>
              <a:rPr lang="en-US" altLang="ko-KR" sz="2600" dirty="0" smtClean="0"/>
              <a:t>other. </a:t>
            </a:r>
            <a:r>
              <a:rPr lang="en-US" altLang="ko-KR" dirty="0" smtClean="0"/>
              <a:t>David</a:t>
            </a:r>
            <a:r>
              <a:rPr lang="en-US" altLang="ko-KR" dirty="0"/>
              <a:t>, an </a:t>
            </a:r>
            <a:r>
              <a:rPr lang="en-US" altLang="ko-KR" dirty="0" smtClean="0"/>
              <a:t>inconsiderate </a:t>
            </a:r>
            <a:r>
              <a:rPr lang="en-US" altLang="ko-KR" dirty="0"/>
              <a:t>spoiled man, has said </a:t>
            </a:r>
            <a:r>
              <a:rPr lang="en-US" altLang="ko-KR" dirty="0" smtClean="0"/>
              <a:t>that he </a:t>
            </a:r>
            <a:r>
              <a:rPr lang="en-US" altLang="ko-KR" dirty="0"/>
              <a:t>would marry a female </a:t>
            </a:r>
            <a:r>
              <a:rPr lang="en-US" altLang="ko-KR" dirty="0" smtClean="0"/>
              <a:t>worker </a:t>
            </a:r>
            <a:r>
              <a:rPr lang="en-US" altLang="ko-KR" dirty="0"/>
              <a:t>while </a:t>
            </a:r>
            <a:r>
              <a:rPr lang="en-US" altLang="ko-KR" dirty="0" err="1"/>
              <a:t>Aloysia</a:t>
            </a:r>
            <a:r>
              <a:rPr lang="en-US" altLang="ko-KR" dirty="0"/>
              <a:t> is a self-proclaimed proletarian, who chose to work as a factory worker in order to join the labor </a:t>
            </a:r>
            <a:r>
              <a:rPr lang="en-US" altLang="ko-KR" dirty="0" smtClean="0"/>
              <a:t>movement. </a:t>
            </a:r>
          </a:p>
          <a:p>
            <a:pPr>
              <a:lnSpc>
                <a:spcPct val="100000"/>
              </a:lnSpc>
              <a:spcBef>
                <a:spcPts val="2400"/>
              </a:spcBef>
            </a:pPr>
            <a:r>
              <a:rPr lang="en-US" altLang="ko-KR" sz="2600" dirty="0" err="1" smtClean="0"/>
              <a:t>Aloysia</a:t>
            </a:r>
            <a:r>
              <a:rPr lang="en-US" altLang="ko-KR" sz="2600" dirty="0" smtClean="0"/>
              <a:t> tells her prospective in-law she </a:t>
            </a:r>
            <a:r>
              <a:rPr lang="en-US" altLang="ko-KR" sz="2600" dirty="0"/>
              <a:t>will enlighten </a:t>
            </a:r>
            <a:r>
              <a:rPr lang="en-US" altLang="ko-KR" sz="2600" dirty="0" smtClean="0"/>
              <a:t>David.</a:t>
            </a:r>
            <a:endParaRPr lang="ko-KR" altLang="en-US" sz="2600" dirty="0"/>
          </a:p>
        </p:txBody>
      </p:sp>
    </p:spTree>
    <p:extLst>
      <p:ext uri="{BB962C8B-B14F-4D97-AF65-F5344CB8AC3E}">
        <p14:creationId xmlns:p14="http://schemas.microsoft.com/office/powerpoint/2010/main" val="4202818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612559"/>
            <a:ext cx="10431262" cy="1393794"/>
          </a:xfrm>
        </p:spPr>
        <p:txBody>
          <a:bodyPr>
            <a:normAutofit/>
          </a:bodyPr>
          <a:lstStyle/>
          <a:p>
            <a:pPr algn="ctr"/>
            <a:r>
              <a:rPr lang="en-US" altLang="ko-KR" dirty="0" err="1"/>
              <a:t>Bequeathment</a:t>
            </a:r>
            <a:r>
              <a:rPr lang="en-US" altLang="ko-KR" dirty="0"/>
              <a:t> of Reformative Will </a:t>
            </a:r>
            <a:r>
              <a:rPr lang="en-US" altLang="ko-KR" dirty="0" smtClean="0"/>
              <a:t/>
            </a:r>
            <a:br>
              <a:rPr lang="en-US" altLang="ko-KR" dirty="0" smtClean="0"/>
            </a:br>
            <a:r>
              <a:rPr lang="en-US" altLang="ko-KR" dirty="0" smtClean="0"/>
              <a:t>and </a:t>
            </a:r>
            <a:r>
              <a:rPr lang="en-US" altLang="ko-KR" dirty="0"/>
              <a:t>Dialectic Inheritance of Life </a:t>
            </a:r>
            <a:r>
              <a:rPr lang="en-US" altLang="ko-KR" dirty="0" smtClean="0"/>
              <a:t>Force</a:t>
            </a:r>
            <a:endParaRPr lang="ko-KR" altLang="en-US" sz="3100" dirty="0"/>
          </a:p>
        </p:txBody>
      </p:sp>
      <p:sp>
        <p:nvSpPr>
          <p:cNvPr id="3" name="내용 개체 틀 2"/>
          <p:cNvSpPr>
            <a:spLocks noGrp="1"/>
          </p:cNvSpPr>
          <p:nvPr>
            <p:ph idx="1"/>
          </p:nvPr>
        </p:nvSpPr>
        <p:spPr>
          <a:xfrm>
            <a:off x="461639" y="2336872"/>
            <a:ext cx="11256885" cy="4232603"/>
          </a:xfrm>
        </p:spPr>
        <p:txBody>
          <a:bodyPr>
            <a:normAutofit/>
          </a:bodyPr>
          <a:lstStyle/>
          <a:p>
            <a:pPr>
              <a:lnSpc>
                <a:spcPct val="100000"/>
              </a:lnSpc>
              <a:spcBef>
                <a:spcPts val="2400"/>
              </a:spcBef>
              <a:buFont typeface="Wingdings" panose="05000000000000000000" pitchFamily="2" charset="2"/>
              <a:buChar char="v"/>
            </a:pPr>
            <a:r>
              <a:rPr lang="en-US" altLang="ko-KR" sz="2600" dirty="0" smtClean="0"/>
              <a:t> </a:t>
            </a:r>
            <a:r>
              <a:rPr lang="en-US" altLang="ko-KR" dirty="0" smtClean="0"/>
              <a:t>Shaw's </a:t>
            </a:r>
            <a:r>
              <a:rPr lang="en-US" altLang="ko-KR" dirty="0"/>
              <a:t>aspiration for the dialectical development of the life </a:t>
            </a:r>
            <a:r>
              <a:rPr lang="en-US" altLang="ko-KR" dirty="0" smtClean="0"/>
              <a:t>force</a:t>
            </a:r>
            <a:endParaRPr lang="en-US" altLang="ko-KR" sz="2600" dirty="0" smtClean="0"/>
          </a:p>
          <a:p>
            <a:pPr>
              <a:lnSpc>
                <a:spcPct val="100000"/>
              </a:lnSpc>
              <a:spcBef>
                <a:spcPts val="2400"/>
              </a:spcBef>
            </a:pPr>
            <a:r>
              <a:rPr lang="en-US" altLang="ko-KR" sz="2600" dirty="0" err="1"/>
              <a:t>Aloysia</a:t>
            </a:r>
            <a:r>
              <a:rPr lang="en-US" altLang="ko-KR" sz="2600" dirty="0"/>
              <a:t> </a:t>
            </a:r>
            <a:r>
              <a:rPr lang="en-US" altLang="ko-KR" sz="2600" dirty="0" smtClean="0"/>
              <a:t>says </a:t>
            </a:r>
            <a:r>
              <a:rPr lang="en-US" altLang="ko-KR" sz="2600" dirty="0"/>
              <a:t>like Ann Whitefield </a:t>
            </a:r>
            <a:r>
              <a:rPr lang="en-US" altLang="ko-KR" sz="2600" dirty="0" smtClean="0"/>
              <a:t>that </a:t>
            </a:r>
            <a:r>
              <a:rPr lang="en-US" altLang="ko-KR" sz="2600" dirty="0"/>
              <a:t>when she is asked why she wants to marry David, “‘Evolution is telling me to marry this </a:t>
            </a:r>
            <a:r>
              <a:rPr lang="en-US" altLang="ko-KR" sz="2600" dirty="0" smtClean="0"/>
              <a:t>youth.’ </a:t>
            </a:r>
            <a:r>
              <a:rPr lang="en-US" altLang="ko-KR" sz="2600" dirty="0"/>
              <a:t>That feeling is the only guide I have to the evolutionary appetite</a:t>
            </a:r>
            <a:r>
              <a:rPr lang="en-US" altLang="ko-KR" sz="2600" dirty="0" smtClean="0"/>
              <a:t>”. </a:t>
            </a:r>
            <a:endParaRPr lang="en-US" altLang="ko-KR" sz="2600" dirty="0" smtClean="0"/>
          </a:p>
          <a:p>
            <a:pPr>
              <a:lnSpc>
                <a:spcPct val="100000"/>
              </a:lnSpc>
              <a:spcBef>
                <a:spcPts val="2400"/>
              </a:spcBef>
            </a:pPr>
            <a:r>
              <a:rPr lang="en-US" altLang="ko-KR" sz="2600" dirty="0"/>
              <a:t>Lady </a:t>
            </a:r>
            <a:r>
              <a:rPr lang="en-US" altLang="ko-KR" sz="2600" dirty="0" err="1" smtClean="0"/>
              <a:t>Chavender</a:t>
            </a:r>
            <a:r>
              <a:rPr lang="en-US" altLang="ko-KR" sz="2600" dirty="0" smtClean="0"/>
              <a:t> tells her </a:t>
            </a:r>
            <a:r>
              <a:rPr lang="en-US" altLang="ko-KR" sz="2600" dirty="0"/>
              <a:t>husband </a:t>
            </a:r>
            <a:r>
              <a:rPr lang="en-US" altLang="ko-KR" sz="2600" dirty="0" smtClean="0"/>
              <a:t>that </a:t>
            </a:r>
            <a:r>
              <a:rPr lang="en-US" altLang="ko-KR" sz="2600" dirty="0"/>
              <a:t>“Our breed needs to be crossed </a:t>
            </a:r>
            <a:r>
              <a:rPr lang="en-US" altLang="ko-KR" sz="2600" dirty="0" smtClean="0"/>
              <a:t>with </a:t>
            </a:r>
            <a:r>
              <a:rPr lang="en-US" altLang="ko-KR" sz="2600" dirty="0"/>
              <a:t>the gutter or the soil once in every three or four generations</a:t>
            </a:r>
            <a:r>
              <a:rPr lang="en-US" altLang="ko-KR" sz="2600" dirty="0" smtClean="0"/>
              <a:t>.”</a:t>
            </a:r>
          </a:p>
          <a:p>
            <a:pPr>
              <a:lnSpc>
                <a:spcPct val="100000"/>
              </a:lnSpc>
              <a:spcBef>
                <a:spcPts val="2400"/>
              </a:spcBef>
            </a:pPr>
            <a:r>
              <a:rPr lang="en-US" altLang="ko-KR" sz="2600" dirty="0" smtClean="0"/>
              <a:t>For </a:t>
            </a:r>
            <a:r>
              <a:rPr lang="en-US" altLang="ko-KR" sz="2600" dirty="0"/>
              <a:t>Shaw, marriage is a means for a man and a woman to give birth to and raise a more evolved </a:t>
            </a:r>
            <a:r>
              <a:rPr lang="en-US" altLang="ko-KR" sz="2600" dirty="0" smtClean="0"/>
              <a:t>generation than themselves.</a:t>
            </a:r>
            <a:endParaRPr lang="ko-KR" altLang="en-US" sz="2600" dirty="0"/>
          </a:p>
        </p:txBody>
      </p:sp>
    </p:spTree>
    <p:extLst>
      <p:ext uri="{BB962C8B-B14F-4D97-AF65-F5344CB8AC3E}">
        <p14:creationId xmlns:p14="http://schemas.microsoft.com/office/powerpoint/2010/main" val="2163500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612559"/>
            <a:ext cx="10431262" cy="1393794"/>
          </a:xfrm>
        </p:spPr>
        <p:txBody>
          <a:bodyPr>
            <a:normAutofit/>
          </a:bodyPr>
          <a:lstStyle/>
          <a:p>
            <a:pPr algn="ctr"/>
            <a:r>
              <a:rPr lang="en-US" altLang="ko-KR" dirty="0" err="1"/>
              <a:t>Bequeathment</a:t>
            </a:r>
            <a:r>
              <a:rPr lang="en-US" altLang="ko-KR" dirty="0"/>
              <a:t> of Reformative Will </a:t>
            </a:r>
            <a:r>
              <a:rPr lang="en-US" altLang="ko-KR" dirty="0" smtClean="0"/>
              <a:t/>
            </a:r>
            <a:br>
              <a:rPr lang="en-US" altLang="ko-KR" dirty="0" smtClean="0"/>
            </a:br>
            <a:r>
              <a:rPr lang="en-US" altLang="ko-KR" dirty="0" smtClean="0"/>
              <a:t>and </a:t>
            </a:r>
            <a:r>
              <a:rPr lang="en-US" altLang="ko-KR" dirty="0"/>
              <a:t>Dialectic Inheritance of Life </a:t>
            </a:r>
            <a:r>
              <a:rPr lang="en-US" altLang="ko-KR" dirty="0" smtClean="0"/>
              <a:t>Force</a:t>
            </a:r>
            <a:endParaRPr lang="ko-KR" altLang="en-US" sz="3100" dirty="0"/>
          </a:p>
        </p:txBody>
      </p:sp>
      <p:sp>
        <p:nvSpPr>
          <p:cNvPr id="3" name="내용 개체 틀 2"/>
          <p:cNvSpPr>
            <a:spLocks noGrp="1"/>
          </p:cNvSpPr>
          <p:nvPr>
            <p:ph idx="1"/>
          </p:nvPr>
        </p:nvSpPr>
        <p:spPr>
          <a:xfrm>
            <a:off x="461639" y="2336872"/>
            <a:ext cx="11256885" cy="4232603"/>
          </a:xfrm>
        </p:spPr>
        <p:txBody>
          <a:bodyPr>
            <a:normAutofit lnSpcReduction="10000"/>
          </a:bodyPr>
          <a:lstStyle/>
          <a:p>
            <a:pPr>
              <a:lnSpc>
                <a:spcPct val="100000"/>
              </a:lnSpc>
              <a:spcBef>
                <a:spcPts val="2400"/>
              </a:spcBef>
              <a:buFont typeface="Wingdings" panose="05000000000000000000" pitchFamily="2" charset="2"/>
              <a:buChar char="v"/>
            </a:pPr>
            <a:r>
              <a:rPr lang="en-US" altLang="ko-KR" sz="2600" dirty="0" smtClean="0"/>
              <a:t> </a:t>
            </a:r>
            <a:r>
              <a:rPr lang="en-US" altLang="ko-KR" dirty="0"/>
              <a:t>H</a:t>
            </a:r>
            <a:r>
              <a:rPr lang="en-US" altLang="ko-KR" dirty="0" smtClean="0"/>
              <a:t>uman evolution, </a:t>
            </a:r>
            <a:r>
              <a:rPr lang="en-US" altLang="ko-KR" dirty="0"/>
              <a:t>the evolution of </a:t>
            </a:r>
            <a:r>
              <a:rPr lang="en-US" altLang="ko-KR" dirty="0" smtClean="0"/>
              <a:t>society, </a:t>
            </a:r>
            <a:r>
              <a:rPr lang="en-US" altLang="ko-KR" dirty="0"/>
              <a:t>and </a:t>
            </a:r>
            <a:r>
              <a:rPr lang="en-US" altLang="ko-KR" dirty="0" smtClean="0"/>
              <a:t>the birth of </a:t>
            </a:r>
            <a:r>
              <a:rPr lang="en-US" altLang="ko-KR" dirty="0"/>
              <a:t>a </a:t>
            </a:r>
            <a:r>
              <a:rPr lang="en-US" altLang="ko-KR" dirty="0" smtClean="0"/>
              <a:t>Superman</a:t>
            </a:r>
            <a:endParaRPr lang="en-US" altLang="ko-KR" sz="2600" dirty="0" smtClean="0"/>
          </a:p>
          <a:p>
            <a:pPr>
              <a:lnSpc>
                <a:spcPct val="100000"/>
              </a:lnSpc>
              <a:spcBef>
                <a:spcPts val="2400"/>
              </a:spcBef>
            </a:pPr>
            <a:r>
              <a:rPr lang="en-US" altLang="ko-KR" dirty="0"/>
              <a:t>In the social conditions and atmosphere </a:t>
            </a:r>
            <a:r>
              <a:rPr lang="en-US" altLang="ko-KR" dirty="0" smtClean="0"/>
              <a:t>where children </a:t>
            </a:r>
            <a:r>
              <a:rPr lang="en-US" altLang="ko-KR" dirty="0"/>
              <a:t>of the Prime Minister may marry persons from the working class and figures from slums can enter the ruling circle, humanity will evolve and the Superman will emerge</a:t>
            </a:r>
            <a:r>
              <a:rPr lang="en-US" altLang="ko-KR" sz="2600" dirty="0" smtClean="0"/>
              <a:t>. </a:t>
            </a:r>
            <a:endParaRPr lang="en-US" altLang="ko-KR" sz="2600" dirty="0" smtClean="0"/>
          </a:p>
          <a:p>
            <a:pPr>
              <a:lnSpc>
                <a:spcPct val="100000"/>
              </a:lnSpc>
              <a:spcBef>
                <a:spcPts val="2400"/>
              </a:spcBef>
            </a:pPr>
            <a:r>
              <a:rPr lang="en-US" altLang="ko-KR" dirty="0"/>
              <a:t>it is </a:t>
            </a:r>
            <a:r>
              <a:rPr lang="en-US" altLang="ko-KR" dirty="0" smtClean="0"/>
              <a:t>a </a:t>
            </a:r>
            <a:r>
              <a:rPr lang="en-US" altLang="ko-KR" dirty="0"/>
              <a:t>regrettable ending that King Magnus and Sir Arthur are no longer able to struggle against the wall of realities and pass on the mission of reforms to their second generations and later </a:t>
            </a:r>
            <a:r>
              <a:rPr lang="en-US" altLang="ko-KR" dirty="0" smtClean="0"/>
              <a:t>generations.</a:t>
            </a:r>
          </a:p>
          <a:p>
            <a:pPr>
              <a:lnSpc>
                <a:spcPct val="100000"/>
              </a:lnSpc>
              <a:spcBef>
                <a:spcPts val="2400"/>
              </a:spcBef>
            </a:pPr>
            <a:r>
              <a:rPr lang="en-US" altLang="ko-KR" sz="2600" dirty="0" smtClean="0"/>
              <a:t>However, </a:t>
            </a:r>
            <a:r>
              <a:rPr lang="en-US" altLang="ko-KR" dirty="0"/>
              <a:t>In the final scene of </a:t>
            </a:r>
            <a:r>
              <a:rPr lang="en-US" altLang="ko-KR" i="1" dirty="0"/>
              <a:t>On the Rocks</a:t>
            </a:r>
            <a:r>
              <a:rPr lang="en-US" altLang="ko-KR" dirty="0"/>
              <a:t>, Shaw depicts Hilda, the Prime Minister's Secretary, running out to join in the chanting of the </a:t>
            </a:r>
            <a:r>
              <a:rPr lang="en-US" altLang="ko-KR" dirty="0" smtClean="0"/>
              <a:t>protesters.</a:t>
            </a:r>
            <a:endParaRPr lang="ko-KR" altLang="en-US" sz="2600" dirty="0"/>
          </a:p>
        </p:txBody>
      </p:sp>
    </p:spTree>
    <p:extLst>
      <p:ext uri="{BB962C8B-B14F-4D97-AF65-F5344CB8AC3E}">
        <p14:creationId xmlns:p14="http://schemas.microsoft.com/office/powerpoint/2010/main" val="6672027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612559"/>
            <a:ext cx="10431262" cy="1393794"/>
          </a:xfrm>
        </p:spPr>
        <p:txBody>
          <a:bodyPr>
            <a:normAutofit/>
          </a:bodyPr>
          <a:lstStyle/>
          <a:p>
            <a:pPr algn="ctr"/>
            <a:r>
              <a:rPr lang="en-US" altLang="ko-KR" dirty="0" smtClean="0"/>
              <a:t>Conclusion</a:t>
            </a:r>
            <a:endParaRPr lang="ko-KR" altLang="en-US" sz="3100" dirty="0"/>
          </a:p>
        </p:txBody>
      </p:sp>
      <p:sp>
        <p:nvSpPr>
          <p:cNvPr id="3" name="내용 개체 틀 2"/>
          <p:cNvSpPr>
            <a:spLocks noGrp="1"/>
          </p:cNvSpPr>
          <p:nvPr>
            <p:ph idx="1"/>
          </p:nvPr>
        </p:nvSpPr>
        <p:spPr>
          <a:xfrm>
            <a:off x="461639" y="2336872"/>
            <a:ext cx="8513685" cy="4232603"/>
          </a:xfrm>
        </p:spPr>
        <p:txBody>
          <a:bodyPr>
            <a:normAutofit lnSpcReduction="10000"/>
          </a:bodyPr>
          <a:lstStyle/>
          <a:p>
            <a:pPr>
              <a:lnSpc>
                <a:spcPct val="100000"/>
              </a:lnSpc>
              <a:spcBef>
                <a:spcPts val="2400"/>
              </a:spcBef>
              <a:buFont typeface="Wingdings" panose="05000000000000000000" pitchFamily="2" charset="2"/>
              <a:buChar char="v"/>
            </a:pPr>
            <a:r>
              <a:rPr lang="en-US" altLang="ko-KR" sz="2600" dirty="0" smtClean="0"/>
              <a:t> </a:t>
            </a:r>
            <a:r>
              <a:rPr lang="en-US" altLang="ko-KR" dirty="0"/>
              <a:t>In </a:t>
            </a:r>
            <a:r>
              <a:rPr lang="en-US" altLang="ko-KR" dirty="0" smtClean="0"/>
              <a:t>an </a:t>
            </a:r>
            <a:r>
              <a:rPr lang="en-US" altLang="ko-KR" dirty="0"/>
              <a:t>interview </a:t>
            </a:r>
            <a:r>
              <a:rPr lang="en-US" altLang="ko-KR" dirty="0" smtClean="0"/>
              <a:t>in 1929</a:t>
            </a:r>
            <a:r>
              <a:rPr lang="en-US" altLang="ko-KR" dirty="0"/>
              <a:t>, </a:t>
            </a:r>
            <a:r>
              <a:rPr lang="en-US" altLang="ko-KR" dirty="0" smtClean="0"/>
              <a:t>Shaw </a:t>
            </a:r>
            <a:r>
              <a:rPr lang="en-US" altLang="ko-KR" dirty="0"/>
              <a:t>pointed out that critics were overlooking the implications of “extravaganza,” </a:t>
            </a:r>
            <a:r>
              <a:rPr lang="en-US" altLang="ko-KR" dirty="0" smtClean="0"/>
              <a:t>evoking </a:t>
            </a:r>
            <a:r>
              <a:rPr lang="en-US" altLang="ko-KR" dirty="0"/>
              <a:t>that the play's full title was </a:t>
            </a:r>
            <a:r>
              <a:rPr lang="en-US" altLang="ko-KR" i="1" dirty="0"/>
              <a:t>The Apple Cart: A Political Extravaganza in Two Acts and an Interlude</a:t>
            </a:r>
            <a:r>
              <a:rPr lang="en-US" altLang="ko-KR" dirty="0" smtClean="0"/>
              <a:t>.</a:t>
            </a:r>
            <a:endParaRPr lang="en-US" altLang="ko-KR" sz="2600" dirty="0" smtClean="0"/>
          </a:p>
          <a:p>
            <a:pPr>
              <a:lnSpc>
                <a:spcPct val="100000"/>
              </a:lnSpc>
              <a:spcBef>
                <a:spcPts val="2400"/>
              </a:spcBef>
            </a:pPr>
            <a:r>
              <a:rPr lang="en-US" altLang="ko-KR" dirty="0"/>
              <a:t>Shaw's demand that the discussions in the political drama very close to a farce should not be taken too seriously can equally be applied to </a:t>
            </a:r>
            <a:r>
              <a:rPr lang="en-US" altLang="ko-KR" i="1" dirty="0"/>
              <a:t>On the Rocks: A Political Comedy</a:t>
            </a:r>
            <a:r>
              <a:rPr lang="en-US" altLang="ko-KR" dirty="0" smtClean="0"/>
              <a:t>.</a:t>
            </a:r>
            <a:r>
              <a:rPr lang="en-US" altLang="ko-KR" sz="2600" dirty="0" smtClean="0"/>
              <a:t> </a:t>
            </a:r>
            <a:endParaRPr lang="en-US" altLang="ko-KR" sz="2600" dirty="0" smtClean="0"/>
          </a:p>
          <a:p>
            <a:pPr>
              <a:lnSpc>
                <a:spcPct val="100000"/>
              </a:lnSpc>
              <a:spcBef>
                <a:spcPts val="2400"/>
              </a:spcBef>
            </a:pPr>
            <a:r>
              <a:rPr lang="en-US" altLang="ko-KR" sz="2600" dirty="0"/>
              <a:t>The same is true of </a:t>
            </a:r>
            <a:r>
              <a:rPr lang="en-US" altLang="ko-KR" sz="2600" dirty="0" err="1"/>
              <a:t>Undershaft's</a:t>
            </a:r>
            <a:r>
              <a:rPr lang="en-US" altLang="ko-KR" sz="2600" dirty="0"/>
              <a:t> assertion in </a:t>
            </a:r>
            <a:r>
              <a:rPr lang="en-US" altLang="ko-KR" sz="2600" i="1" dirty="0"/>
              <a:t>Major Barbara </a:t>
            </a:r>
            <a:r>
              <a:rPr lang="en-US" altLang="ko-KR" sz="2600" dirty="0"/>
              <a:t>that “money and gunpowder” are “freedom and power”  necessary for human </a:t>
            </a:r>
            <a:r>
              <a:rPr lang="en-US" altLang="ko-KR" sz="2600" dirty="0" smtClean="0"/>
              <a:t>salvation.</a:t>
            </a:r>
            <a:endParaRPr lang="ko-KR" altLang="en-US" sz="2600" dirty="0"/>
          </a:p>
        </p:txBody>
      </p:sp>
      <p:pic>
        <p:nvPicPr>
          <p:cNvPr id="5" name="그림 4"/>
          <p:cNvPicPr>
            <a:picLocks noChangeAspect="1"/>
          </p:cNvPicPr>
          <p:nvPr/>
        </p:nvPicPr>
        <p:blipFill>
          <a:blip r:embed="rId2"/>
          <a:stretch>
            <a:fillRect/>
          </a:stretch>
        </p:blipFill>
        <p:spPr>
          <a:xfrm>
            <a:off x="8856769" y="2569207"/>
            <a:ext cx="3237511" cy="3369954"/>
          </a:xfrm>
          <a:prstGeom prst="rect">
            <a:avLst/>
          </a:prstGeom>
        </p:spPr>
      </p:pic>
    </p:spTree>
    <p:extLst>
      <p:ext uri="{BB962C8B-B14F-4D97-AF65-F5344CB8AC3E}">
        <p14:creationId xmlns:p14="http://schemas.microsoft.com/office/powerpoint/2010/main" val="30576675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612559"/>
            <a:ext cx="10431262" cy="1393794"/>
          </a:xfrm>
        </p:spPr>
        <p:txBody>
          <a:bodyPr>
            <a:normAutofit/>
          </a:bodyPr>
          <a:lstStyle/>
          <a:p>
            <a:pPr algn="ctr"/>
            <a:r>
              <a:rPr lang="en-US" altLang="ko-KR" dirty="0" smtClean="0"/>
              <a:t>Conclusion</a:t>
            </a:r>
            <a:endParaRPr lang="ko-KR" altLang="en-US" sz="3100" dirty="0"/>
          </a:p>
        </p:txBody>
      </p:sp>
      <p:sp>
        <p:nvSpPr>
          <p:cNvPr id="3" name="내용 개체 틀 2"/>
          <p:cNvSpPr>
            <a:spLocks noGrp="1"/>
          </p:cNvSpPr>
          <p:nvPr>
            <p:ph idx="1"/>
          </p:nvPr>
        </p:nvSpPr>
        <p:spPr>
          <a:xfrm>
            <a:off x="461639" y="2336872"/>
            <a:ext cx="11256885" cy="4232603"/>
          </a:xfrm>
        </p:spPr>
        <p:txBody>
          <a:bodyPr>
            <a:normAutofit/>
          </a:bodyPr>
          <a:lstStyle/>
          <a:p>
            <a:pPr>
              <a:lnSpc>
                <a:spcPct val="100000"/>
              </a:lnSpc>
              <a:spcBef>
                <a:spcPts val="2400"/>
              </a:spcBef>
              <a:buFont typeface="Wingdings" panose="05000000000000000000" pitchFamily="2" charset="2"/>
              <a:buChar char="v"/>
            </a:pPr>
            <a:r>
              <a:rPr lang="en-US" altLang="ko-KR" sz="2600" dirty="0" smtClean="0"/>
              <a:t> </a:t>
            </a:r>
            <a:r>
              <a:rPr lang="en-US" altLang="ko-KR" sz="2600" dirty="0" smtClean="0"/>
              <a:t>Did Shaw advocate fascism or totalitarian dictatorship?</a:t>
            </a:r>
            <a:endParaRPr lang="en-US" altLang="ko-KR" sz="2600" dirty="0" smtClean="0"/>
          </a:p>
          <a:p>
            <a:pPr>
              <a:lnSpc>
                <a:spcPct val="100000"/>
              </a:lnSpc>
              <a:spcBef>
                <a:spcPts val="2400"/>
              </a:spcBef>
            </a:pPr>
            <a:r>
              <a:rPr lang="en-US" altLang="ko-KR" dirty="0"/>
              <a:t>Since </a:t>
            </a:r>
            <a:r>
              <a:rPr lang="en-US" altLang="ko-KR" i="1" dirty="0"/>
              <a:t>The Apple Cart</a:t>
            </a:r>
            <a:r>
              <a:rPr lang="en-US" altLang="ko-KR" dirty="0"/>
              <a:t> and </a:t>
            </a:r>
            <a:r>
              <a:rPr lang="en-US" altLang="ko-KR" i="1" dirty="0"/>
              <a:t>On the Rocks</a:t>
            </a:r>
            <a:r>
              <a:rPr lang="en-US" altLang="ko-KR" dirty="0"/>
              <a:t> were published during the rise of fascism in several European countries, they could be greeted with some suspicion that Shaw was advocating a kind of totalitarian </a:t>
            </a:r>
            <a:r>
              <a:rPr lang="en-US" altLang="ko-KR" dirty="0" smtClean="0"/>
              <a:t>dictatorship.</a:t>
            </a:r>
            <a:r>
              <a:rPr lang="en-US" altLang="ko-KR" sz="2600" dirty="0" smtClean="0"/>
              <a:t> </a:t>
            </a:r>
            <a:endParaRPr lang="en-US" altLang="ko-KR" sz="2600" dirty="0" smtClean="0"/>
          </a:p>
          <a:p>
            <a:pPr>
              <a:lnSpc>
                <a:spcPct val="100000"/>
              </a:lnSpc>
              <a:spcBef>
                <a:spcPts val="2400"/>
              </a:spcBef>
            </a:pPr>
            <a:r>
              <a:rPr lang="en-US" altLang="ko-KR" dirty="0" smtClean="0"/>
              <a:t>Shaw said, “As </a:t>
            </a:r>
            <a:r>
              <a:rPr lang="en-US" altLang="ko-KR" dirty="0"/>
              <a:t>to militant Dictatorship, it means no more than Gas and Gaiters. . . . The notion that the only alternative to the party system is a </a:t>
            </a:r>
            <a:r>
              <a:rPr lang="en-US" altLang="ko-KR" dirty="0" err="1"/>
              <a:t>Tsardom</a:t>
            </a:r>
            <a:r>
              <a:rPr lang="en-US" altLang="ko-KR" dirty="0"/>
              <a:t> masquerading as a Republican Dictatorship is only a symptom of political ignorance and thoughtfulness</a:t>
            </a:r>
            <a:r>
              <a:rPr lang="en-US" altLang="ko-KR" dirty="0" smtClean="0"/>
              <a:t>.” (Andrew </a:t>
            </a:r>
            <a:r>
              <a:rPr lang="en-US" altLang="ko-KR" dirty="0"/>
              <a:t>E. </a:t>
            </a:r>
            <a:r>
              <a:rPr lang="en-US" altLang="ko-KR" dirty="0" err="1"/>
              <a:t>Marlone</a:t>
            </a:r>
            <a:r>
              <a:rPr lang="en-US" altLang="ko-KR" dirty="0"/>
              <a:t>, “Shaw Answers Some Questions (Interview),” </a:t>
            </a:r>
            <a:r>
              <a:rPr lang="en-US" altLang="ko-KR" i="1" dirty="0"/>
              <a:t>Sunday Chronicle</a:t>
            </a:r>
            <a:r>
              <a:rPr lang="en-US" altLang="ko-KR" dirty="0"/>
              <a:t> (Manchester, 19 August 1934</a:t>
            </a:r>
            <a:r>
              <a:rPr lang="en-US" altLang="ko-KR" dirty="0" smtClean="0"/>
              <a:t>))</a:t>
            </a:r>
            <a:endParaRPr lang="ko-KR" altLang="en-US" sz="2600" dirty="0"/>
          </a:p>
        </p:txBody>
      </p:sp>
    </p:spTree>
    <p:extLst>
      <p:ext uri="{BB962C8B-B14F-4D97-AF65-F5344CB8AC3E}">
        <p14:creationId xmlns:p14="http://schemas.microsoft.com/office/powerpoint/2010/main" val="35873187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612559"/>
            <a:ext cx="10431262" cy="1393794"/>
          </a:xfrm>
        </p:spPr>
        <p:txBody>
          <a:bodyPr>
            <a:normAutofit/>
          </a:bodyPr>
          <a:lstStyle/>
          <a:p>
            <a:pPr algn="ctr"/>
            <a:r>
              <a:rPr lang="en-US" altLang="ko-KR" dirty="0" smtClean="0"/>
              <a:t>Conclusion</a:t>
            </a:r>
            <a:endParaRPr lang="ko-KR" altLang="en-US" sz="3100" dirty="0"/>
          </a:p>
        </p:txBody>
      </p:sp>
      <p:sp>
        <p:nvSpPr>
          <p:cNvPr id="3" name="내용 개체 틀 2"/>
          <p:cNvSpPr>
            <a:spLocks noGrp="1"/>
          </p:cNvSpPr>
          <p:nvPr>
            <p:ph idx="1"/>
          </p:nvPr>
        </p:nvSpPr>
        <p:spPr>
          <a:xfrm>
            <a:off x="461639" y="2192784"/>
            <a:ext cx="11407806" cy="4376691"/>
          </a:xfrm>
        </p:spPr>
        <p:txBody>
          <a:bodyPr>
            <a:normAutofit/>
          </a:bodyPr>
          <a:lstStyle/>
          <a:p>
            <a:pPr>
              <a:lnSpc>
                <a:spcPct val="100000"/>
              </a:lnSpc>
              <a:spcBef>
                <a:spcPts val="2400"/>
              </a:spcBef>
              <a:buFont typeface="Wingdings" panose="05000000000000000000" pitchFamily="2" charset="2"/>
              <a:buChar char="v"/>
            </a:pPr>
            <a:r>
              <a:rPr lang="en-US" altLang="ko-KR" sz="2600" dirty="0" smtClean="0"/>
              <a:t> </a:t>
            </a:r>
            <a:r>
              <a:rPr lang="en-US" altLang="ko-KR" sz="2600" dirty="0"/>
              <a:t>Shaw </a:t>
            </a:r>
            <a:r>
              <a:rPr lang="en-US" altLang="ko-KR" sz="2600" dirty="0" smtClean="0"/>
              <a:t>recognized temporary dictatorship but opposed </a:t>
            </a:r>
            <a:r>
              <a:rPr lang="en-US" altLang="ko-KR" sz="2600" dirty="0"/>
              <a:t>despotic </a:t>
            </a:r>
            <a:r>
              <a:rPr lang="en-US" altLang="ko-KR" sz="2600" dirty="0" smtClean="0"/>
              <a:t>one</a:t>
            </a:r>
            <a:r>
              <a:rPr lang="en-US" altLang="ko-KR" sz="2600" dirty="0" smtClean="0"/>
              <a:t>.</a:t>
            </a:r>
            <a:endParaRPr lang="en-US" altLang="ko-KR" sz="2600" dirty="0" smtClean="0"/>
          </a:p>
          <a:p>
            <a:pPr>
              <a:lnSpc>
                <a:spcPct val="100000"/>
              </a:lnSpc>
              <a:spcBef>
                <a:spcPts val="2400"/>
              </a:spcBef>
            </a:pPr>
            <a:r>
              <a:rPr lang="en-US" altLang="ko-KR" sz="2600" dirty="0"/>
              <a:t>In </a:t>
            </a:r>
            <a:r>
              <a:rPr lang="en-US" altLang="ko-KR" sz="2600" i="1" dirty="0"/>
              <a:t>The Intelligent Women's Guide to Socialism, Capitalism, </a:t>
            </a:r>
            <a:r>
              <a:rPr lang="en-US" altLang="ko-KR" sz="2600" i="1" dirty="0" err="1"/>
              <a:t>Sovietism</a:t>
            </a:r>
            <a:r>
              <a:rPr lang="en-US" altLang="ko-KR" sz="2600" i="1" dirty="0"/>
              <a:t> and Fascism </a:t>
            </a:r>
            <a:r>
              <a:rPr lang="en-US" altLang="ko-KR" sz="2600" dirty="0"/>
              <a:t>(1937), Shaw meant that temporary violence and dictatorship like “Fascism” may occur in the process of </a:t>
            </a:r>
            <a:r>
              <a:rPr lang="en-US" altLang="ko-KR" sz="2600" dirty="0" smtClean="0"/>
              <a:t>reforms, </a:t>
            </a:r>
            <a:r>
              <a:rPr lang="en-US" altLang="ko-KR" sz="2600" dirty="0"/>
              <a:t>but in the long run institutional arrangements by “a constitution” will naturally emerge</a:t>
            </a:r>
            <a:r>
              <a:rPr lang="en-US" altLang="ko-KR" sz="2600" dirty="0" smtClean="0"/>
              <a:t>.</a:t>
            </a:r>
            <a:endParaRPr lang="en-US" altLang="ko-KR" sz="2600" dirty="0" smtClean="0"/>
          </a:p>
          <a:p>
            <a:pPr>
              <a:lnSpc>
                <a:spcPct val="100000"/>
              </a:lnSpc>
              <a:spcBef>
                <a:spcPts val="2400"/>
              </a:spcBef>
            </a:pPr>
            <a:r>
              <a:rPr lang="en-US" altLang="ko-KR" sz="2600" dirty="0"/>
              <a:t> </a:t>
            </a:r>
            <a:r>
              <a:rPr lang="en-US" altLang="ko-KR" sz="2600" dirty="0" smtClean="0"/>
              <a:t>Shaw </a:t>
            </a:r>
            <a:r>
              <a:rPr lang="en-US" altLang="ko-KR" sz="2600" dirty="0"/>
              <a:t>criticized </a:t>
            </a:r>
            <a:r>
              <a:rPr lang="en-US" altLang="ko-KR" sz="2600" dirty="0" smtClean="0"/>
              <a:t>the </a:t>
            </a:r>
            <a:r>
              <a:rPr lang="en-US" altLang="ko-KR" sz="2600" dirty="0"/>
              <a:t>wasteful strife of political parties and the inefficient </a:t>
            </a:r>
            <a:r>
              <a:rPr lang="en-US" altLang="ko-KR" sz="2600" dirty="0" smtClean="0"/>
              <a:t>procedures </a:t>
            </a:r>
            <a:r>
              <a:rPr lang="en-US" altLang="ko-KR" sz="2600" dirty="0"/>
              <a:t>of parliament, not the parliamentary system itself as in endorsing the </a:t>
            </a:r>
            <a:r>
              <a:rPr lang="en-US" altLang="ko-KR" sz="2600" dirty="0" err="1"/>
              <a:t>Webbs</a:t>
            </a:r>
            <a:r>
              <a:rPr lang="en-US" altLang="ko-KR" sz="2600" dirty="0"/>
              <a:t>’ “two parliaments: one political, the other social.”</a:t>
            </a:r>
            <a:endParaRPr lang="ko-KR" altLang="en-US" sz="2600" dirty="0"/>
          </a:p>
        </p:txBody>
      </p:sp>
    </p:spTree>
    <p:extLst>
      <p:ext uri="{BB962C8B-B14F-4D97-AF65-F5344CB8AC3E}">
        <p14:creationId xmlns:p14="http://schemas.microsoft.com/office/powerpoint/2010/main" val="4438751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612559"/>
            <a:ext cx="10431262" cy="1393794"/>
          </a:xfrm>
        </p:spPr>
        <p:txBody>
          <a:bodyPr>
            <a:normAutofit/>
          </a:bodyPr>
          <a:lstStyle/>
          <a:p>
            <a:pPr algn="ctr"/>
            <a:r>
              <a:rPr lang="en-US" altLang="ko-KR" dirty="0" smtClean="0"/>
              <a:t>Conclusion</a:t>
            </a:r>
            <a:endParaRPr lang="ko-KR" altLang="en-US" sz="3100" dirty="0"/>
          </a:p>
        </p:txBody>
      </p:sp>
      <p:sp>
        <p:nvSpPr>
          <p:cNvPr id="3" name="내용 개체 틀 2"/>
          <p:cNvSpPr>
            <a:spLocks noGrp="1"/>
          </p:cNvSpPr>
          <p:nvPr>
            <p:ph idx="1"/>
          </p:nvPr>
        </p:nvSpPr>
        <p:spPr>
          <a:xfrm>
            <a:off x="266331" y="2246050"/>
            <a:ext cx="11603114" cy="4323425"/>
          </a:xfrm>
        </p:spPr>
        <p:txBody>
          <a:bodyPr>
            <a:noAutofit/>
          </a:bodyPr>
          <a:lstStyle/>
          <a:p>
            <a:pPr>
              <a:lnSpc>
                <a:spcPct val="100000"/>
              </a:lnSpc>
              <a:spcBef>
                <a:spcPts val="2400"/>
              </a:spcBef>
              <a:buFont typeface="Wingdings" panose="05000000000000000000" pitchFamily="2" charset="2"/>
              <a:buChar char="v"/>
            </a:pPr>
            <a:r>
              <a:rPr lang="en-US" altLang="ko-KR" dirty="0" smtClean="0"/>
              <a:t> </a:t>
            </a:r>
            <a:r>
              <a:rPr lang="en-US" altLang="ko-KR" dirty="0" smtClean="0"/>
              <a:t>O</a:t>
            </a:r>
            <a:r>
              <a:rPr lang="en-US" altLang="ko-KR" dirty="0" smtClean="0"/>
              <a:t>nly </a:t>
            </a:r>
            <a:r>
              <a:rPr lang="en-US" altLang="ko-KR" dirty="0"/>
              <a:t>people with certain qualifications should have the right to </a:t>
            </a:r>
            <a:r>
              <a:rPr lang="en-US" altLang="ko-KR" dirty="0" smtClean="0"/>
              <a:t>vote.</a:t>
            </a:r>
            <a:endParaRPr lang="en-US" altLang="ko-KR" dirty="0" smtClean="0"/>
          </a:p>
          <a:p>
            <a:pPr latinLnBrk="0">
              <a:lnSpc>
                <a:spcPct val="100000"/>
              </a:lnSpc>
              <a:spcBef>
                <a:spcPts val="1800"/>
              </a:spcBef>
            </a:pPr>
            <a:r>
              <a:rPr lang="en-US" altLang="ko-KR" i="1" dirty="0" smtClean="0"/>
              <a:t>Everybody's </a:t>
            </a:r>
            <a:r>
              <a:rPr lang="en-US" altLang="ko-KR" i="1" dirty="0"/>
              <a:t>Political What's What</a:t>
            </a:r>
            <a:r>
              <a:rPr lang="en-US" altLang="ko-KR" i="1" dirty="0" smtClean="0"/>
              <a:t>? </a:t>
            </a:r>
            <a:r>
              <a:rPr lang="en-US" altLang="ko-KR" dirty="0" smtClean="0"/>
              <a:t>: “It </a:t>
            </a:r>
            <a:r>
              <a:rPr lang="en-US" altLang="ko-KR" dirty="0"/>
              <a:t>is a matter of simple natural history that humans vary widely in political competence. . . . Until the differences are classified we cannot have a scientific suffrage; and without a scientific suffrage every attempt at democracy will defeat </a:t>
            </a:r>
            <a:r>
              <a:rPr lang="en-US" altLang="ko-KR" dirty="0" smtClean="0"/>
              <a:t>itself.”</a:t>
            </a:r>
            <a:r>
              <a:rPr lang="en-US" altLang="ko-KR" dirty="0" smtClean="0"/>
              <a:t> </a:t>
            </a:r>
            <a:endParaRPr lang="en-US" altLang="ko-KR" dirty="0" smtClean="0"/>
          </a:p>
          <a:p>
            <a:pPr>
              <a:lnSpc>
                <a:spcPct val="100000"/>
              </a:lnSpc>
              <a:spcBef>
                <a:spcPts val="1800"/>
              </a:spcBef>
            </a:pPr>
            <a:r>
              <a:rPr lang="en-US" altLang="ko-KR" dirty="0" smtClean="0"/>
              <a:t>The </a:t>
            </a:r>
            <a:r>
              <a:rPr lang="en-US" altLang="ko-KR" dirty="0"/>
              <a:t>parliament </a:t>
            </a:r>
            <a:r>
              <a:rPr lang="en-US" altLang="ko-KR" dirty="0" smtClean="0"/>
              <a:t>of </a:t>
            </a:r>
            <a:r>
              <a:rPr lang="en-US" altLang="ko-KR" dirty="0"/>
              <a:t>Shaw serves as a governing system for everybody where only capable and conscientious figures can be involved firsthand. </a:t>
            </a:r>
            <a:endParaRPr lang="en-US" altLang="ko-KR" dirty="0" smtClean="0"/>
          </a:p>
          <a:p>
            <a:pPr>
              <a:lnSpc>
                <a:spcPct val="100000"/>
              </a:lnSpc>
              <a:spcBef>
                <a:spcPts val="1800"/>
              </a:spcBef>
            </a:pPr>
            <a:r>
              <a:rPr lang="en-US" altLang="ko-KR" dirty="0" smtClean="0"/>
              <a:t>Such </a:t>
            </a:r>
            <a:r>
              <a:rPr lang="en-US" altLang="ko-KR" dirty="0"/>
              <a:t>a parliament </a:t>
            </a:r>
            <a:r>
              <a:rPr lang="en-US" altLang="ko-KR" dirty="0" smtClean="0"/>
              <a:t>could hold </a:t>
            </a:r>
            <a:r>
              <a:rPr lang="en-US" altLang="ko-KR" dirty="0"/>
              <a:t>“the powers of the governor” in check, so it should not be said that Shaw advocated the “irresponsible conduct of the dictators in Italy and Germany</a:t>
            </a:r>
            <a:r>
              <a:rPr lang="en-US" altLang="ko-KR" dirty="0" smtClean="0"/>
              <a:t>.” (</a:t>
            </a:r>
            <a:r>
              <a:rPr lang="en-US" altLang="ko-KR" dirty="0"/>
              <a:t>Gerard Anthony </a:t>
            </a:r>
            <a:r>
              <a:rPr lang="en-US" altLang="ko-KR" dirty="0" err="1"/>
              <a:t>Pilecki</a:t>
            </a:r>
            <a:r>
              <a:rPr lang="en-US" altLang="ko-KR" dirty="0"/>
              <a:t>, </a:t>
            </a:r>
            <a:r>
              <a:rPr lang="en-US" altLang="ko-KR" i="1" dirty="0"/>
              <a:t>Shaw’s Geneva: a Critical </a:t>
            </a:r>
            <a:r>
              <a:rPr lang="en-US" altLang="ko-KR" i="1" dirty="0" smtClean="0"/>
              <a:t>Study</a:t>
            </a:r>
            <a:r>
              <a:rPr lang="en-US" altLang="ko-KR" dirty="0" smtClean="0"/>
              <a:t>)</a:t>
            </a:r>
            <a:endParaRPr lang="en-US" altLang="ko-KR" dirty="0" smtClean="0"/>
          </a:p>
        </p:txBody>
      </p:sp>
    </p:spTree>
    <p:extLst>
      <p:ext uri="{BB962C8B-B14F-4D97-AF65-F5344CB8AC3E}">
        <p14:creationId xmlns:p14="http://schemas.microsoft.com/office/powerpoint/2010/main" val="20947600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612559"/>
            <a:ext cx="10431262" cy="1393794"/>
          </a:xfrm>
        </p:spPr>
        <p:txBody>
          <a:bodyPr>
            <a:normAutofit/>
          </a:bodyPr>
          <a:lstStyle/>
          <a:p>
            <a:pPr algn="ctr"/>
            <a:r>
              <a:rPr lang="en-US" altLang="ko-KR" dirty="0" smtClean="0"/>
              <a:t>Conclusion</a:t>
            </a:r>
            <a:endParaRPr lang="ko-KR" altLang="en-US" sz="3100" dirty="0"/>
          </a:p>
        </p:txBody>
      </p:sp>
      <p:sp>
        <p:nvSpPr>
          <p:cNvPr id="3" name="내용 개체 틀 2"/>
          <p:cNvSpPr>
            <a:spLocks noGrp="1"/>
          </p:cNvSpPr>
          <p:nvPr>
            <p:ph idx="1"/>
          </p:nvPr>
        </p:nvSpPr>
        <p:spPr>
          <a:xfrm>
            <a:off x="461639" y="2157274"/>
            <a:ext cx="11256885" cy="4465468"/>
          </a:xfrm>
        </p:spPr>
        <p:txBody>
          <a:bodyPr>
            <a:noAutofit/>
          </a:bodyPr>
          <a:lstStyle/>
          <a:p>
            <a:pPr>
              <a:lnSpc>
                <a:spcPct val="100000"/>
              </a:lnSpc>
              <a:spcBef>
                <a:spcPts val="1800"/>
              </a:spcBef>
              <a:buFont typeface="Wingdings" panose="05000000000000000000" pitchFamily="2" charset="2"/>
              <a:buChar char="v"/>
            </a:pPr>
            <a:r>
              <a:rPr lang="en-US" altLang="ko-KR" dirty="0" smtClean="0"/>
              <a:t> A temporary </a:t>
            </a:r>
            <a:r>
              <a:rPr lang="en-US" altLang="ko-KR" dirty="0"/>
              <a:t>reformative dictatorship </a:t>
            </a:r>
            <a:r>
              <a:rPr lang="en-US" altLang="ko-KR" dirty="0" smtClean="0"/>
              <a:t>within the </a:t>
            </a:r>
            <a:r>
              <a:rPr lang="en-US" altLang="ko-KR" dirty="0"/>
              <a:t>constitutional </a:t>
            </a:r>
            <a:r>
              <a:rPr lang="en-US" altLang="ko-KR" dirty="0" smtClean="0"/>
              <a:t>reforms</a:t>
            </a:r>
            <a:endParaRPr lang="en-US" altLang="ko-KR" dirty="0" smtClean="0"/>
          </a:p>
          <a:p>
            <a:pPr latinLnBrk="0">
              <a:lnSpc>
                <a:spcPct val="100000"/>
              </a:lnSpc>
              <a:spcBef>
                <a:spcPts val="1800"/>
              </a:spcBef>
            </a:pPr>
            <a:r>
              <a:rPr lang="en-US" altLang="ko-KR" dirty="0" smtClean="0"/>
              <a:t>In </a:t>
            </a:r>
            <a:r>
              <a:rPr lang="en-US" altLang="ko-KR" i="1" dirty="0" smtClean="0"/>
              <a:t>The Apple Cart</a:t>
            </a:r>
            <a:r>
              <a:rPr lang="en-US" altLang="ko-KR" dirty="0" smtClean="0"/>
              <a:t>, </a:t>
            </a:r>
            <a:r>
              <a:rPr lang="en-US" altLang="ko-KR" dirty="0"/>
              <a:t>King Magnus announces his intention to rule as the Prime Minister himself in order to bring the plutocracy to an end, but it is based on the premise that he will renounce the royal authority and then run for a democratic election as an ordinary </a:t>
            </a:r>
            <a:r>
              <a:rPr lang="en-US" altLang="ko-KR" dirty="0" smtClean="0"/>
              <a:t>citizen.</a:t>
            </a:r>
            <a:endParaRPr lang="en-US" altLang="ko-KR" dirty="0" smtClean="0"/>
          </a:p>
          <a:p>
            <a:pPr>
              <a:lnSpc>
                <a:spcPct val="100000"/>
              </a:lnSpc>
              <a:spcBef>
                <a:spcPts val="1800"/>
              </a:spcBef>
            </a:pPr>
            <a:r>
              <a:rPr lang="en-US" altLang="ko-KR" dirty="0" smtClean="0"/>
              <a:t>In </a:t>
            </a:r>
            <a:r>
              <a:rPr lang="en-US" altLang="ko-KR" i="1" dirty="0" smtClean="0"/>
              <a:t>On the Rocks</a:t>
            </a:r>
            <a:r>
              <a:rPr lang="en-US" altLang="ko-KR" dirty="0" smtClean="0"/>
              <a:t>, </a:t>
            </a:r>
            <a:r>
              <a:rPr lang="en-US" altLang="ko-KR" dirty="0"/>
              <a:t>Sir Arthur proclaims that he will propel his reform plan by establishing </a:t>
            </a:r>
            <a:r>
              <a:rPr lang="en-US" altLang="ko-KR" dirty="0" smtClean="0"/>
              <a:t>efficient </a:t>
            </a:r>
            <a:r>
              <a:rPr lang="en-US" altLang="ko-KR" dirty="0"/>
              <a:t>special commissions rather than through complicated parliamentary procedures, which is also on the premise of the agreement of the Ministers and the Parliament</a:t>
            </a:r>
            <a:r>
              <a:rPr lang="en-US" altLang="ko-KR" dirty="0" smtClean="0"/>
              <a:t>.</a:t>
            </a:r>
          </a:p>
          <a:p>
            <a:pPr>
              <a:lnSpc>
                <a:spcPct val="100000"/>
              </a:lnSpc>
              <a:spcBef>
                <a:spcPts val="1800"/>
              </a:spcBef>
            </a:pPr>
            <a:r>
              <a:rPr lang="en-US" altLang="ko-KR" dirty="0"/>
              <a:t>In short, Shaw's consistent commitment to constitutionalism has not </a:t>
            </a:r>
            <a:r>
              <a:rPr lang="en-US" altLang="ko-KR" dirty="0" smtClean="0"/>
              <a:t>changed.</a:t>
            </a:r>
            <a:endParaRPr lang="en-US" altLang="ko-KR" dirty="0" smtClean="0"/>
          </a:p>
        </p:txBody>
      </p:sp>
    </p:spTree>
    <p:extLst>
      <p:ext uri="{BB962C8B-B14F-4D97-AF65-F5344CB8AC3E}">
        <p14:creationId xmlns:p14="http://schemas.microsoft.com/office/powerpoint/2010/main" val="17205977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a:stretch>
            <a:fillRect/>
          </a:stretch>
        </p:blipFill>
        <p:spPr>
          <a:xfrm>
            <a:off x="-1524000" y="-381000"/>
            <a:ext cx="15240000" cy="7620000"/>
          </a:xfrm>
          <a:prstGeom prst="rect">
            <a:avLst/>
          </a:prstGeom>
        </p:spPr>
      </p:pic>
      <p:sp>
        <p:nvSpPr>
          <p:cNvPr id="3" name="내용 개체 틀 2"/>
          <p:cNvSpPr>
            <a:spLocks noGrp="1"/>
          </p:cNvSpPr>
          <p:nvPr>
            <p:ph idx="1"/>
          </p:nvPr>
        </p:nvSpPr>
        <p:spPr>
          <a:xfrm>
            <a:off x="461639" y="2336872"/>
            <a:ext cx="11256885" cy="4232603"/>
          </a:xfrm>
        </p:spPr>
        <p:txBody>
          <a:bodyPr>
            <a:normAutofit/>
          </a:bodyPr>
          <a:lstStyle/>
          <a:p>
            <a:pPr>
              <a:lnSpc>
                <a:spcPct val="100000"/>
              </a:lnSpc>
              <a:spcBef>
                <a:spcPts val="2400"/>
              </a:spcBef>
              <a:buFont typeface="Wingdings" panose="05000000000000000000" pitchFamily="2" charset="2"/>
              <a:buChar char="v"/>
            </a:pPr>
            <a:r>
              <a:rPr lang="en-US" altLang="ko-KR" sz="2600" dirty="0" smtClean="0"/>
              <a:t> .</a:t>
            </a:r>
          </a:p>
          <a:p>
            <a:pPr>
              <a:lnSpc>
                <a:spcPct val="100000"/>
              </a:lnSpc>
              <a:spcBef>
                <a:spcPts val="2400"/>
              </a:spcBef>
            </a:pPr>
            <a:r>
              <a:rPr lang="en-US" altLang="ko-KR" sz="2600" dirty="0" smtClean="0"/>
              <a:t>. </a:t>
            </a:r>
          </a:p>
          <a:p>
            <a:pPr>
              <a:lnSpc>
                <a:spcPct val="100000"/>
              </a:lnSpc>
              <a:spcBef>
                <a:spcPts val="2400"/>
              </a:spcBef>
            </a:pPr>
            <a:endParaRPr lang="ko-KR" altLang="en-US" sz="2600" dirty="0"/>
          </a:p>
        </p:txBody>
      </p:sp>
    </p:spTree>
    <p:extLst>
      <p:ext uri="{BB962C8B-B14F-4D97-AF65-F5344CB8AC3E}">
        <p14:creationId xmlns:p14="http://schemas.microsoft.com/office/powerpoint/2010/main" val="2259362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0321" y="753228"/>
            <a:ext cx="9613862" cy="1080938"/>
          </a:xfrm>
        </p:spPr>
        <p:txBody>
          <a:bodyPr>
            <a:normAutofit/>
          </a:bodyPr>
          <a:lstStyle/>
          <a:p>
            <a:pPr algn="ctr"/>
            <a:r>
              <a:rPr lang="en-US" altLang="ko-KR" sz="3200" dirty="0"/>
              <a:t>Shaw’s Political </a:t>
            </a:r>
            <a:r>
              <a:rPr lang="en-US" altLang="ko-KR" sz="3200" dirty="0" smtClean="0"/>
              <a:t>thought and Constitutionalism</a:t>
            </a:r>
            <a:endParaRPr lang="ko-KR" altLang="en-US" sz="3200" dirty="0"/>
          </a:p>
        </p:txBody>
      </p:sp>
      <p:sp>
        <p:nvSpPr>
          <p:cNvPr id="3" name="내용 개체 틀 2"/>
          <p:cNvSpPr>
            <a:spLocks noGrp="1"/>
          </p:cNvSpPr>
          <p:nvPr>
            <p:ph idx="1"/>
          </p:nvPr>
        </p:nvSpPr>
        <p:spPr>
          <a:xfrm>
            <a:off x="372862" y="2336873"/>
            <a:ext cx="11390051" cy="4152704"/>
          </a:xfrm>
        </p:spPr>
        <p:txBody>
          <a:bodyPr>
            <a:noAutofit/>
          </a:bodyPr>
          <a:lstStyle/>
          <a:p>
            <a:pPr>
              <a:lnSpc>
                <a:spcPct val="100000"/>
              </a:lnSpc>
              <a:spcBef>
                <a:spcPts val="2400"/>
              </a:spcBef>
              <a:buFont typeface="Wingdings" panose="05000000000000000000" pitchFamily="2" charset="2"/>
              <a:buChar char="v"/>
            </a:pPr>
            <a:r>
              <a:rPr lang="en-US" altLang="ko-KR" sz="2800" dirty="0" smtClean="0"/>
              <a:t> “</a:t>
            </a:r>
            <a:r>
              <a:rPr lang="en-US" altLang="ko-KR" sz="2800" dirty="0" smtClean="0"/>
              <a:t>The </a:t>
            </a:r>
            <a:r>
              <a:rPr lang="en-US" altLang="ko-KR" sz="2800" dirty="0"/>
              <a:t>True Radical </a:t>
            </a:r>
            <a:r>
              <a:rPr lang="en-US" altLang="ko-KR" sz="2800" dirty="0" err="1"/>
              <a:t>Programme</a:t>
            </a:r>
            <a:r>
              <a:rPr lang="en-US" altLang="ko-KR" sz="2800" dirty="0"/>
              <a:t>” (1887), </a:t>
            </a:r>
            <a:r>
              <a:rPr lang="en-US" altLang="ko-KR" sz="2800" i="1" dirty="0"/>
              <a:t>Fabian Tracts</a:t>
            </a:r>
            <a:r>
              <a:rPr lang="en-US" altLang="ko-KR" sz="2800" dirty="0"/>
              <a:t> No. 6</a:t>
            </a:r>
            <a:endParaRPr lang="en-US" altLang="ko-KR" sz="2800" dirty="0" smtClean="0"/>
          </a:p>
          <a:p>
            <a:pPr>
              <a:lnSpc>
                <a:spcPct val="100000"/>
              </a:lnSpc>
              <a:spcBef>
                <a:spcPts val="2400"/>
              </a:spcBef>
            </a:pPr>
            <a:r>
              <a:rPr lang="en-US" altLang="ko-KR" sz="2800" dirty="0" smtClean="0"/>
              <a:t>The </a:t>
            </a:r>
            <a:r>
              <a:rPr lang="en-US" altLang="ko-KR" sz="2800" dirty="0"/>
              <a:t>Fabian Society were campaigning against the imperfect suffrage in The Third Reform Act (1884) </a:t>
            </a:r>
            <a:r>
              <a:rPr lang="en-US" altLang="ko-KR" sz="2800" dirty="0" smtClean="0"/>
              <a:t>and </a:t>
            </a:r>
            <a:r>
              <a:rPr lang="en-US" altLang="ko-KR" sz="2800" dirty="0"/>
              <a:t>for </a:t>
            </a:r>
            <a:r>
              <a:rPr lang="en-US" altLang="ko-KR" sz="2800" dirty="0" smtClean="0"/>
              <a:t>the </a:t>
            </a:r>
            <a:r>
              <a:rPr lang="en-US" altLang="ko-KR" sz="2800" dirty="0"/>
              <a:t>universal </a:t>
            </a:r>
            <a:r>
              <a:rPr lang="en-US" altLang="ko-KR" sz="2800" dirty="0" smtClean="0"/>
              <a:t>suffrage.</a:t>
            </a:r>
          </a:p>
          <a:p>
            <a:pPr>
              <a:lnSpc>
                <a:spcPct val="100000"/>
              </a:lnSpc>
              <a:spcBef>
                <a:spcPts val="2400"/>
              </a:spcBef>
            </a:pPr>
            <a:r>
              <a:rPr lang="en-US" altLang="ko-KR" sz="2800" dirty="0" smtClean="0"/>
              <a:t>“</a:t>
            </a:r>
            <a:r>
              <a:rPr lang="en-US" altLang="ko-KR" sz="2800" dirty="0"/>
              <a:t>women must have a voice in the making of the </a:t>
            </a:r>
            <a:r>
              <a:rPr lang="en-US" altLang="ko-KR" sz="2800" dirty="0" smtClean="0"/>
              <a:t>laws.”</a:t>
            </a:r>
          </a:p>
          <a:p>
            <a:pPr>
              <a:lnSpc>
                <a:spcPct val="100000"/>
              </a:lnSpc>
              <a:spcBef>
                <a:spcPts val="2400"/>
              </a:spcBef>
            </a:pPr>
            <a:r>
              <a:rPr lang="en-US" altLang="ko-KR" sz="2800" dirty="0"/>
              <a:t>“we want to RESTORE the land and industrial capital of the country to the workers of the country, and so realize the dream of the Socialist </a:t>
            </a:r>
            <a:r>
              <a:rPr lang="en-US" altLang="ko-KR" sz="2800" dirty="0" smtClean="0"/>
              <a:t>. . . by </a:t>
            </a:r>
            <a:r>
              <a:rPr lang="en-US" altLang="ko-KR" sz="2800" dirty="0"/>
              <a:t>gradual, peaceful, constitutional means.”</a:t>
            </a:r>
            <a:endParaRPr lang="ko-KR" altLang="en-US" sz="2800" dirty="0"/>
          </a:p>
        </p:txBody>
      </p:sp>
    </p:spTree>
    <p:extLst>
      <p:ext uri="{BB962C8B-B14F-4D97-AF65-F5344CB8AC3E}">
        <p14:creationId xmlns:p14="http://schemas.microsoft.com/office/powerpoint/2010/main" val="2920524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0321" y="753228"/>
            <a:ext cx="9613862" cy="1080938"/>
          </a:xfrm>
        </p:spPr>
        <p:txBody>
          <a:bodyPr>
            <a:normAutofit/>
          </a:bodyPr>
          <a:lstStyle/>
          <a:p>
            <a:pPr algn="ctr"/>
            <a:r>
              <a:rPr lang="en-US" altLang="ko-KR" sz="3200" dirty="0"/>
              <a:t>Shaw’s Political </a:t>
            </a:r>
            <a:r>
              <a:rPr lang="en-US" altLang="ko-KR" sz="3200" dirty="0" smtClean="0"/>
              <a:t>thought and Constitutionalism</a:t>
            </a:r>
            <a:endParaRPr lang="ko-KR" altLang="en-US" sz="3200" dirty="0"/>
          </a:p>
        </p:txBody>
      </p:sp>
      <p:sp>
        <p:nvSpPr>
          <p:cNvPr id="3" name="내용 개체 틀 2"/>
          <p:cNvSpPr>
            <a:spLocks noGrp="1"/>
          </p:cNvSpPr>
          <p:nvPr>
            <p:ph idx="1"/>
          </p:nvPr>
        </p:nvSpPr>
        <p:spPr>
          <a:xfrm>
            <a:off x="381740" y="2336872"/>
            <a:ext cx="11301273" cy="4232603"/>
          </a:xfrm>
        </p:spPr>
        <p:txBody>
          <a:bodyPr>
            <a:noAutofit/>
          </a:bodyPr>
          <a:lstStyle/>
          <a:p>
            <a:pPr>
              <a:lnSpc>
                <a:spcPct val="100000"/>
              </a:lnSpc>
              <a:spcBef>
                <a:spcPts val="2400"/>
              </a:spcBef>
              <a:buFont typeface="Wingdings" panose="05000000000000000000" pitchFamily="2" charset="2"/>
              <a:buChar char="v"/>
            </a:pPr>
            <a:r>
              <a:rPr lang="en-US" altLang="ko-KR" sz="2600" i="1" dirty="0" smtClean="0"/>
              <a:t> Fabian </a:t>
            </a:r>
            <a:r>
              <a:rPr lang="en-US" altLang="ko-KR" sz="2600" i="1" dirty="0"/>
              <a:t>Essays in Socialism</a:t>
            </a:r>
            <a:r>
              <a:rPr lang="en-US" altLang="ko-KR" sz="2600" dirty="0"/>
              <a:t> in December </a:t>
            </a:r>
            <a:r>
              <a:rPr lang="en-US" altLang="ko-KR" sz="2600" dirty="0" smtClean="0"/>
              <a:t>1889</a:t>
            </a:r>
          </a:p>
          <a:p>
            <a:pPr>
              <a:lnSpc>
                <a:spcPct val="100000"/>
              </a:lnSpc>
              <a:spcBef>
                <a:spcPts val="2400"/>
              </a:spcBef>
            </a:pPr>
            <a:r>
              <a:rPr lang="en-US" altLang="ko-KR" sz="2600" dirty="0"/>
              <a:t>Shaw proposed a “Social-Democratic State”  set up by democratic procedures, essentially criticizing the capitalist </a:t>
            </a:r>
            <a:r>
              <a:rPr lang="en-US" altLang="ko-KR" sz="2600" dirty="0" smtClean="0"/>
              <a:t>distribution. </a:t>
            </a:r>
            <a:endParaRPr lang="en-US" altLang="ko-KR" sz="2600" dirty="0"/>
          </a:p>
          <a:p>
            <a:pPr>
              <a:lnSpc>
                <a:spcPct val="100000"/>
              </a:lnSpc>
              <a:spcBef>
                <a:spcPts val="2400"/>
              </a:spcBef>
            </a:pPr>
            <a:r>
              <a:rPr lang="en-US" altLang="ko-KR" sz="2600" dirty="0" smtClean="0"/>
              <a:t>Pointing out that workers have become morally degraded as a result of being impoverished by capitalist exploitation. (</a:t>
            </a:r>
            <a:r>
              <a:rPr lang="en-US" altLang="ko-KR" sz="2600" dirty="0"/>
              <a:t>“</a:t>
            </a:r>
            <a:r>
              <a:rPr lang="en-US" altLang="ko-KR" sz="2600" dirty="0" smtClean="0"/>
              <a:t>Economic” )</a:t>
            </a:r>
          </a:p>
          <a:p>
            <a:pPr>
              <a:lnSpc>
                <a:spcPct val="100000"/>
              </a:lnSpc>
              <a:spcBef>
                <a:spcPts val="2400"/>
              </a:spcBef>
            </a:pPr>
            <a:r>
              <a:rPr lang="en-US" altLang="ko-KR" sz="2600" dirty="0" smtClean="0"/>
              <a:t>Adding that </a:t>
            </a:r>
            <a:r>
              <a:rPr lang="en-US" altLang="ko-KR" sz="2600" dirty="0"/>
              <a:t>although British socialists had already abandoned the “militant </a:t>
            </a:r>
            <a:r>
              <a:rPr lang="en-US" altLang="ko-KR" sz="2600" dirty="0" err="1"/>
              <a:t>organisation</a:t>
            </a:r>
            <a:r>
              <a:rPr lang="en-US" altLang="ko-KR" sz="2600" dirty="0"/>
              <a:t> of the working </a:t>
            </a:r>
            <a:r>
              <a:rPr lang="en-US" altLang="ko-KR" sz="2600" dirty="0" smtClean="0"/>
              <a:t>classes”, </a:t>
            </a:r>
            <a:r>
              <a:rPr lang="en-US" altLang="ko-KR" sz="2600" dirty="0"/>
              <a:t>this militant line still remained as “the only finally possible alternative</a:t>
            </a:r>
            <a:r>
              <a:rPr lang="en-US" altLang="ko-KR" sz="2600" dirty="0" smtClean="0"/>
              <a:t>.” (</a:t>
            </a:r>
            <a:r>
              <a:rPr lang="en-US" altLang="ko-KR" sz="2600" dirty="0"/>
              <a:t>“</a:t>
            </a:r>
            <a:r>
              <a:rPr lang="en-US" altLang="ko-KR" sz="2600" dirty="0" smtClean="0"/>
              <a:t>Transition” )</a:t>
            </a:r>
            <a:endParaRPr lang="ko-KR" altLang="en-US" sz="2600" dirty="0"/>
          </a:p>
        </p:txBody>
      </p:sp>
    </p:spTree>
    <p:extLst>
      <p:ext uri="{BB962C8B-B14F-4D97-AF65-F5344CB8AC3E}">
        <p14:creationId xmlns:p14="http://schemas.microsoft.com/office/powerpoint/2010/main" val="4147742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0321" y="753228"/>
            <a:ext cx="9613862" cy="1080938"/>
          </a:xfrm>
        </p:spPr>
        <p:txBody>
          <a:bodyPr>
            <a:normAutofit/>
          </a:bodyPr>
          <a:lstStyle/>
          <a:p>
            <a:pPr algn="ctr"/>
            <a:r>
              <a:rPr lang="en-US" altLang="ko-KR" sz="3200" dirty="0"/>
              <a:t>Shaw’s Political </a:t>
            </a:r>
            <a:r>
              <a:rPr lang="en-US" altLang="ko-KR" sz="3200" dirty="0" smtClean="0"/>
              <a:t>thought and Constitutionalism</a:t>
            </a:r>
            <a:endParaRPr lang="ko-KR" altLang="en-US" sz="3200" dirty="0"/>
          </a:p>
        </p:txBody>
      </p:sp>
      <p:sp>
        <p:nvSpPr>
          <p:cNvPr id="3" name="내용 개체 틀 2"/>
          <p:cNvSpPr>
            <a:spLocks noGrp="1"/>
          </p:cNvSpPr>
          <p:nvPr>
            <p:ph idx="1"/>
          </p:nvPr>
        </p:nvSpPr>
        <p:spPr>
          <a:xfrm>
            <a:off x="435007" y="2336873"/>
            <a:ext cx="11283517" cy="4134948"/>
          </a:xfrm>
        </p:spPr>
        <p:txBody>
          <a:bodyPr>
            <a:normAutofit/>
          </a:bodyPr>
          <a:lstStyle/>
          <a:p>
            <a:pPr>
              <a:lnSpc>
                <a:spcPct val="100000"/>
              </a:lnSpc>
              <a:spcBef>
                <a:spcPts val="2400"/>
              </a:spcBef>
              <a:buFont typeface="Wingdings" panose="05000000000000000000" pitchFamily="2" charset="2"/>
              <a:buChar char="v"/>
            </a:pPr>
            <a:r>
              <a:rPr lang="en-US" altLang="ko-KR" sz="2600" dirty="0" smtClean="0"/>
              <a:t> “</a:t>
            </a:r>
            <a:r>
              <a:rPr lang="en-US" altLang="ko-KR" sz="2600" dirty="0"/>
              <a:t>What Socialism Is” (1890), Fabian Tracts No. 13, </a:t>
            </a:r>
            <a:endParaRPr lang="en-US" altLang="ko-KR" sz="2600" dirty="0" smtClean="0"/>
          </a:p>
          <a:p>
            <a:pPr>
              <a:lnSpc>
                <a:spcPct val="100000"/>
              </a:lnSpc>
              <a:spcBef>
                <a:spcPts val="2400"/>
              </a:spcBef>
            </a:pPr>
            <a:r>
              <a:rPr lang="en-US" altLang="ko-KR" sz="2600" dirty="0" smtClean="0"/>
              <a:t>“Socialism </a:t>
            </a:r>
            <a:r>
              <a:rPr lang="en-US" altLang="ko-KR" sz="2600" dirty="0"/>
              <a:t>can be brought about in a perfectly constitutional manner” by “the wage-earning class</a:t>
            </a:r>
            <a:r>
              <a:rPr lang="en-US" altLang="ko-KR" sz="2600" dirty="0" smtClean="0"/>
              <a:t>.”</a:t>
            </a:r>
          </a:p>
          <a:p>
            <a:pPr>
              <a:lnSpc>
                <a:spcPct val="100000"/>
              </a:lnSpc>
              <a:spcBef>
                <a:spcPts val="2400"/>
              </a:spcBef>
              <a:buFont typeface="Wingdings" panose="05000000000000000000" pitchFamily="2" charset="2"/>
              <a:buChar char="v"/>
            </a:pPr>
            <a:r>
              <a:rPr lang="en-US" altLang="ko-KR" sz="2600" dirty="0"/>
              <a:t>“The Fabian Election Manifesto” (1892), Fabian Tracts No. </a:t>
            </a:r>
            <a:r>
              <a:rPr lang="en-US" altLang="ko-KR" sz="2600" dirty="0" smtClean="0"/>
              <a:t>40</a:t>
            </a:r>
          </a:p>
          <a:p>
            <a:pPr>
              <a:lnSpc>
                <a:spcPct val="100000"/>
              </a:lnSpc>
              <a:spcBef>
                <a:spcPts val="2400"/>
              </a:spcBef>
            </a:pPr>
            <a:r>
              <a:rPr lang="en-US" altLang="ko-KR" sz="2600" dirty="0" smtClean="0"/>
              <a:t>Urging </a:t>
            </a:r>
            <a:r>
              <a:rPr lang="en-US" altLang="ko-KR" sz="2600" dirty="0"/>
              <a:t>workers not to abstain from voting, even if </a:t>
            </a:r>
            <a:r>
              <a:rPr lang="en-US" altLang="ko-KR" sz="2600" dirty="0" smtClean="0"/>
              <a:t>there is no </a:t>
            </a:r>
            <a:r>
              <a:rPr lang="en-US" altLang="ko-KR" sz="2600" dirty="0"/>
              <a:t>“</a:t>
            </a:r>
            <a:r>
              <a:rPr lang="en-US" altLang="ko-KR" sz="2600" dirty="0" err="1"/>
              <a:t>Labour</a:t>
            </a:r>
            <a:r>
              <a:rPr lang="en-US" altLang="ko-KR" sz="2600" dirty="0"/>
              <a:t> </a:t>
            </a:r>
            <a:r>
              <a:rPr lang="en-US" altLang="ko-KR" sz="2600" dirty="0" smtClean="0"/>
              <a:t>candidate”, </a:t>
            </a:r>
            <a:r>
              <a:rPr lang="en-US" altLang="ko-KR" sz="2600" dirty="0"/>
              <a:t>but to choose a </a:t>
            </a:r>
            <a:r>
              <a:rPr lang="en-US" altLang="ko-KR" sz="2600" dirty="0" smtClean="0"/>
              <a:t>candidate </a:t>
            </a:r>
            <a:r>
              <a:rPr lang="en-US" altLang="ko-KR" sz="2600" dirty="0"/>
              <a:t>favorable to the working </a:t>
            </a:r>
            <a:r>
              <a:rPr lang="en-US" altLang="ko-KR" sz="2600" dirty="0" smtClean="0"/>
              <a:t>class.</a:t>
            </a:r>
          </a:p>
          <a:p>
            <a:pPr>
              <a:lnSpc>
                <a:spcPct val="100000"/>
              </a:lnSpc>
              <a:spcBef>
                <a:spcPts val="2400"/>
              </a:spcBef>
            </a:pPr>
            <a:r>
              <a:rPr lang="en-US" altLang="ko-KR" sz="2600" dirty="0" smtClean="0"/>
              <a:t>“The </a:t>
            </a:r>
            <a:r>
              <a:rPr lang="en-US" altLang="ko-KR" sz="2600" dirty="0"/>
              <a:t>average British working man is a political pauper</a:t>
            </a:r>
            <a:r>
              <a:rPr lang="en-US" altLang="ko-KR" sz="2600" dirty="0" smtClean="0"/>
              <a:t>.”</a:t>
            </a:r>
            <a:endParaRPr lang="ko-KR" altLang="en-US" sz="2600" dirty="0"/>
          </a:p>
        </p:txBody>
      </p:sp>
    </p:spTree>
    <p:extLst>
      <p:ext uri="{BB962C8B-B14F-4D97-AF65-F5344CB8AC3E}">
        <p14:creationId xmlns:p14="http://schemas.microsoft.com/office/powerpoint/2010/main" val="395772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0321" y="753228"/>
            <a:ext cx="9613862" cy="1080938"/>
          </a:xfrm>
        </p:spPr>
        <p:txBody>
          <a:bodyPr>
            <a:normAutofit/>
          </a:bodyPr>
          <a:lstStyle/>
          <a:p>
            <a:pPr algn="ctr"/>
            <a:r>
              <a:rPr lang="en-US" altLang="ko-KR" sz="3200" dirty="0"/>
              <a:t>Shaw’s Political </a:t>
            </a:r>
            <a:r>
              <a:rPr lang="en-US" altLang="ko-KR" sz="3200" dirty="0" smtClean="0"/>
              <a:t>thought and Constitutionalism</a:t>
            </a:r>
            <a:endParaRPr lang="ko-KR" altLang="en-US" sz="3200" dirty="0"/>
          </a:p>
        </p:txBody>
      </p:sp>
      <p:sp>
        <p:nvSpPr>
          <p:cNvPr id="3" name="내용 개체 틀 2"/>
          <p:cNvSpPr>
            <a:spLocks noGrp="1"/>
          </p:cNvSpPr>
          <p:nvPr>
            <p:ph idx="1"/>
          </p:nvPr>
        </p:nvSpPr>
        <p:spPr>
          <a:xfrm>
            <a:off x="337351" y="2201662"/>
            <a:ext cx="11398929" cy="4421080"/>
          </a:xfrm>
        </p:spPr>
        <p:txBody>
          <a:bodyPr>
            <a:normAutofit lnSpcReduction="10000"/>
          </a:bodyPr>
          <a:lstStyle/>
          <a:p>
            <a:pPr>
              <a:lnSpc>
                <a:spcPct val="100000"/>
              </a:lnSpc>
              <a:spcBef>
                <a:spcPts val="2400"/>
              </a:spcBef>
              <a:buFont typeface="Wingdings" panose="05000000000000000000" pitchFamily="2" charset="2"/>
              <a:buChar char="v"/>
            </a:pPr>
            <a:r>
              <a:rPr lang="en-US" altLang="ko-KR" sz="2600" dirty="0" smtClean="0"/>
              <a:t> “</a:t>
            </a:r>
            <a:r>
              <a:rPr lang="en-US" altLang="ko-KR" sz="2600" dirty="0"/>
              <a:t>Ruskin's Politics” at the Ruskin Centenary </a:t>
            </a:r>
            <a:r>
              <a:rPr lang="en-US" altLang="ko-KR" sz="2600" dirty="0" smtClean="0"/>
              <a:t>Exhibition in </a:t>
            </a:r>
            <a:r>
              <a:rPr lang="en-US" altLang="ko-KR" sz="2600" dirty="0"/>
              <a:t>November </a:t>
            </a:r>
            <a:r>
              <a:rPr lang="en-US" altLang="ko-KR" sz="2600" dirty="0" smtClean="0"/>
              <a:t>1919</a:t>
            </a:r>
          </a:p>
          <a:p>
            <a:pPr>
              <a:lnSpc>
                <a:spcPct val="100000"/>
              </a:lnSpc>
              <a:spcBef>
                <a:spcPts val="2400"/>
              </a:spcBef>
            </a:pPr>
            <a:r>
              <a:rPr lang="en-US" altLang="ko-KR" sz="2600" dirty="0" smtClean="0"/>
              <a:t>Expecting a </a:t>
            </a:r>
            <a:r>
              <a:rPr lang="en-US" altLang="ko-KR" sz="2600" dirty="0"/>
              <a:t>coalition of socialism and </a:t>
            </a:r>
            <a:r>
              <a:rPr lang="en-US" altLang="ko-KR" sz="2600" dirty="0" smtClean="0"/>
              <a:t>aristocratic elitism</a:t>
            </a:r>
            <a:endParaRPr lang="en-US" altLang="ko-KR" sz="2600" dirty="0"/>
          </a:p>
          <a:p>
            <a:pPr>
              <a:lnSpc>
                <a:spcPct val="100000"/>
              </a:lnSpc>
              <a:spcBef>
                <a:spcPts val="2400"/>
              </a:spcBef>
            </a:pPr>
            <a:r>
              <a:rPr lang="en-US" altLang="ko-KR" sz="2600" dirty="0" smtClean="0"/>
              <a:t>Great </a:t>
            </a:r>
            <a:r>
              <a:rPr lang="en-US" altLang="ko-KR" sz="2600" dirty="0"/>
              <a:t>men like </a:t>
            </a:r>
            <a:r>
              <a:rPr lang="en-US" altLang="ko-KR" sz="2600" dirty="0" smtClean="0"/>
              <a:t>Ruskin </a:t>
            </a:r>
            <a:r>
              <a:rPr lang="en-US" altLang="ko-KR" sz="2600" dirty="0"/>
              <a:t>and </a:t>
            </a:r>
            <a:r>
              <a:rPr lang="en-US" altLang="ko-KR" sz="2600" dirty="0" smtClean="0"/>
              <a:t>Dickens </a:t>
            </a:r>
            <a:r>
              <a:rPr lang="en-US" altLang="ko-KR" sz="2600" dirty="0"/>
              <a:t>were not “a democrat in the vulgar sense” </a:t>
            </a:r>
            <a:r>
              <a:rPr lang="en-US" altLang="ko-KR" sz="2600" dirty="0" smtClean="0"/>
              <a:t>in which </a:t>
            </a:r>
            <a:r>
              <a:rPr lang="en-US" altLang="ko-KR" sz="2600" dirty="0"/>
              <a:t>“Democracy is identified with </a:t>
            </a:r>
            <a:r>
              <a:rPr lang="en-US" altLang="ko-KR" sz="2600" dirty="0" smtClean="0"/>
              <a:t>. . . our system </a:t>
            </a:r>
            <a:r>
              <a:rPr lang="en-US" altLang="ko-KR" sz="2600" dirty="0"/>
              <a:t>of voting</a:t>
            </a:r>
            <a:r>
              <a:rPr lang="en-US" altLang="ko-KR" sz="2600" dirty="0" smtClean="0"/>
              <a:t>.”</a:t>
            </a:r>
          </a:p>
          <a:p>
            <a:pPr>
              <a:lnSpc>
                <a:spcPct val="100000"/>
              </a:lnSpc>
              <a:spcBef>
                <a:spcPts val="2400"/>
              </a:spcBef>
            </a:pPr>
            <a:r>
              <a:rPr lang="en-US" altLang="ko-KR" sz="2600" dirty="0" smtClean="0"/>
              <a:t>To </a:t>
            </a:r>
            <a:r>
              <a:rPr lang="en-US" altLang="ko-KR" sz="2600" dirty="0"/>
              <a:t>“set things right” should be “the business of people who have the power and the knowledge to understand these </a:t>
            </a:r>
            <a:r>
              <a:rPr lang="en-US" altLang="ko-KR" sz="2600" dirty="0" smtClean="0"/>
              <a:t>things.</a:t>
            </a:r>
          </a:p>
          <a:p>
            <a:pPr>
              <a:lnSpc>
                <a:spcPct val="100000"/>
              </a:lnSpc>
              <a:spcBef>
                <a:spcPts val="2400"/>
              </a:spcBef>
            </a:pPr>
            <a:r>
              <a:rPr lang="en-US" altLang="ko-KR" sz="2600" dirty="0" smtClean="0"/>
              <a:t>Asserting “no </a:t>
            </a:r>
            <a:r>
              <a:rPr lang="en-US" altLang="ko-KR" sz="2600" dirty="0"/>
              <a:t>reforms will be made at all” if we had to wait until “a majority of the people are converted to an intelligent belief in them.”</a:t>
            </a:r>
            <a:endParaRPr lang="ko-KR" altLang="en-US" sz="2600" dirty="0"/>
          </a:p>
        </p:txBody>
      </p:sp>
    </p:spTree>
    <p:extLst>
      <p:ext uri="{BB962C8B-B14F-4D97-AF65-F5344CB8AC3E}">
        <p14:creationId xmlns:p14="http://schemas.microsoft.com/office/powerpoint/2010/main" val="2189996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0321" y="753228"/>
            <a:ext cx="9613862" cy="1080938"/>
          </a:xfrm>
        </p:spPr>
        <p:txBody>
          <a:bodyPr>
            <a:normAutofit/>
          </a:bodyPr>
          <a:lstStyle/>
          <a:p>
            <a:pPr algn="ctr"/>
            <a:r>
              <a:rPr lang="en-US" altLang="ko-KR" sz="3200" dirty="0"/>
              <a:t>Shaw’s Political </a:t>
            </a:r>
            <a:r>
              <a:rPr lang="en-US" altLang="ko-KR" sz="3200" dirty="0" smtClean="0"/>
              <a:t>thought and Constitutionalism</a:t>
            </a:r>
            <a:endParaRPr lang="ko-KR" altLang="en-US" sz="3200" dirty="0"/>
          </a:p>
        </p:txBody>
      </p:sp>
      <p:sp>
        <p:nvSpPr>
          <p:cNvPr id="3" name="내용 개체 틀 2"/>
          <p:cNvSpPr>
            <a:spLocks noGrp="1"/>
          </p:cNvSpPr>
          <p:nvPr>
            <p:ph idx="1"/>
          </p:nvPr>
        </p:nvSpPr>
        <p:spPr>
          <a:xfrm>
            <a:off x="381741" y="2228295"/>
            <a:ext cx="11319028" cy="4367814"/>
          </a:xfrm>
        </p:spPr>
        <p:txBody>
          <a:bodyPr>
            <a:normAutofit lnSpcReduction="10000"/>
          </a:bodyPr>
          <a:lstStyle/>
          <a:p>
            <a:pPr>
              <a:lnSpc>
                <a:spcPct val="100000"/>
              </a:lnSpc>
              <a:spcBef>
                <a:spcPts val="2400"/>
              </a:spcBef>
              <a:buFont typeface="Wingdings" panose="05000000000000000000" pitchFamily="2" charset="2"/>
              <a:buChar char="v"/>
            </a:pPr>
            <a:r>
              <a:rPr lang="en-US" altLang="ko-KR" sz="2600" i="1" dirty="0" smtClean="0"/>
              <a:t> The </a:t>
            </a:r>
            <a:r>
              <a:rPr lang="en-US" altLang="ko-KR" sz="2600" i="1" dirty="0"/>
              <a:t>Intelligent Women's Guide to Socialism and </a:t>
            </a:r>
            <a:r>
              <a:rPr lang="en-US" altLang="ko-KR" sz="2600" i="1" dirty="0" smtClean="0"/>
              <a:t>Capitalism</a:t>
            </a:r>
            <a:r>
              <a:rPr lang="en-US" altLang="ko-KR" sz="2600" dirty="0" smtClean="0"/>
              <a:t> in 1928</a:t>
            </a:r>
          </a:p>
          <a:p>
            <a:pPr>
              <a:lnSpc>
                <a:spcPct val="100000"/>
              </a:lnSpc>
              <a:spcBef>
                <a:spcPts val="2400"/>
              </a:spcBef>
            </a:pPr>
            <a:r>
              <a:rPr lang="en-US" altLang="ko-KR" sz="2600" dirty="0" smtClean="0"/>
              <a:t>Reaffirming </a:t>
            </a:r>
            <a:r>
              <a:rPr lang="en-US" altLang="ko-KR" sz="2600" dirty="0"/>
              <a:t>that </a:t>
            </a:r>
            <a:r>
              <a:rPr lang="en-US" altLang="ko-KR" sz="2600" dirty="0" smtClean="0"/>
              <a:t>Shaw </a:t>
            </a:r>
            <a:r>
              <a:rPr lang="en-US" altLang="ko-KR" sz="2600" dirty="0"/>
              <a:t>opposed </a:t>
            </a:r>
            <a:r>
              <a:rPr lang="en-US" altLang="ko-KR" sz="2600" dirty="0" smtClean="0"/>
              <a:t>the </a:t>
            </a:r>
            <a:r>
              <a:rPr lang="en-US" altLang="ko-KR" sz="2600" dirty="0"/>
              <a:t>surplus-value theory of Marxists and the militant revolution theory of the working class and also that he did not deny the gradual social reform by virtue of constitutional means. </a:t>
            </a:r>
            <a:endParaRPr lang="en-US" altLang="ko-KR" sz="2600" dirty="0" smtClean="0"/>
          </a:p>
          <a:p>
            <a:pPr>
              <a:lnSpc>
                <a:spcPct val="100000"/>
              </a:lnSpc>
              <a:spcBef>
                <a:spcPts val="2400"/>
              </a:spcBef>
            </a:pPr>
            <a:r>
              <a:rPr lang="en-US" altLang="ko-KR" sz="2600" dirty="0" smtClean="0"/>
              <a:t>Still expressing his distrust of the working class: </a:t>
            </a:r>
            <a:r>
              <a:rPr lang="en-US" altLang="ko-KR" sz="2600" dirty="0"/>
              <a:t>“parasitic proletariat” , “Capitalism of the Proletariat” , and “capitalist trade unionism</a:t>
            </a:r>
            <a:r>
              <a:rPr lang="en-US" altLang="ko-KR" sz="2600" dirty="0" smtClean="0"/>
              <a:t>”</a:t>
            </a:r>
          </a:p>
          <a:p>
            <a:pPr>
              <a:lnSpc>
                <a:spcPct val="100000"/>
              </a:lnSpc>
              <a:spcBef>
                <a:spcPts val="2400"/>
              </a:spcBef>
            </a:pPr>
            <a:r>
              <a:rPr lang="en-US" altLang="ko-KR" sz="2600" dirty="0" smtClean="0"/>
              <a:t>Not opposing the </a:t>
            </a:r>
            <a:r>
              <a:rPr lang="en-US" altLang="ko-KR" sz="2600" dirty="0"/>
              <a:t>parliamentary system per se, </a:t>
            </a:r>
            <a:r>
              <a:rPr lang="en-US" altLang="ko-KR" sz="2600" dirty="0" smtClean="0"/>
              <a:t>but inefficient strife </a:t>
            </a:r>
            <a:r>
              <a:rPr lang="en-US" altLang="ko-KR" sz="2600" dirty="0"/>
              <a:t>and </a:t>
            </a:r>
            <a:r>
              <a:rPr lang="en-US" altLang="ko-KR" sz="2600" dirty="0" smtClean="0"/>
              <a:t>complicated procedures of partisan politics; Instead, introducing the </a:t>
            </a:r>
            <a:r>
              <a:rPr lang="en-US" altLang="ko-KR" sz="2600" dirty="0" err="1" smtClean="0"/>
              <a:t>Webbs</a:t>
            </a:r>
            <a:r>
              <a:rPr lang="en-US" altLang="ko-KR" sz="2600" dirty="0" smtClean="0"/>
              <a:t>’ </a:t>
            </a:r>
            <a:r>
              <a:rPr lang="en-US" altLang="ko-KR" sz="2600" dirty="0"/>
              <a:t>two parliaments: the political </a:t>
            </a:r>
            <a:r>
              <a:rPr lang="en-US" altLang="ko-KR" sz="2600" dirty="0" smtClean="0"/>
              <a:t>one and </a:t>
            </a:r>
            <a:r>
              <a:rPr lang="en-US" altLang="ko-KR" sz="2600" dirty="0"/>
              <a:t>the industrial </a:t>
            </a:r>
            <a:r>
              <a:rPr lang="en-US" altLang="ko-KR" sz="2600" dirty="0" smtClean="0"/>
              <a:t>one</a:t>
            </a:r>
            <a:endParaRPr lang="ko-KR" altLang="en-US" sz="2600" dirty="0"/>
          </a:p>
        </p:txBody>
      </p:sp>
    </p:spTree>
    <p:extLst>
      <p:ext uri="{BB962C8B-B14F-4D97-AF65-F5344CB8AC3E}">
        <p14:creationId xmlns:p14="http://schemas.microsoft.com/office/powerpoint/2010/main" val="3279960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612559"/>
            <a:ext cx="10431262" cy="1393794"/>
          </a:xfrm>
        </p:spPr>
        <p:txBody>
          <a:bodyPr>
            <a:normAutofit fontScale="90000"/>
          </a:bodyPr>
          <a:lstStyle/>
          <a:p>
            <a:pPr algn="ctr"/>
            <a:r>
              <a:rPr lang="en-US" altLang="ko-KR" i="1" dirty="0"/>
              <a:t>The Apple Cart</a:t>
            </a:r>
            <a:r>
              <a:rPr lang="en-US" altLang="ko-KR" dirty="0"/>
              <a:t>:</a:t>
            </a:r>
            <a:r>
              <a:rPr lang="en-US" altLang="ko-KR" sz="3200" dirty="0"/>
              <a:t/>
            </a:r>
            <a:br>
              <a:rPr lang="en-US" altLang="ko-KR" sz="3200" dirty="0"/>
            </a:br>
            <a:r>
              <a:rPr lang="en-US" altLang="ko-KR" sz="3100" dirty="0"/>
              <a:t>Limitations of Representative Democracy </a:t>
            </a:r>
            <a:r>
              <a:rPr lang="en-US" altLang="ko-KR" sz="3100" dirty="0" smtClean="0"/>
              <a:t/>
            </a:r>
            <a:br>
              <a:rPr lang="en-US" altLang="ko-KR" sz="3100" dirty="0" smtClean="0"/>
            </a:br>
            <a:r>
              <a:rPr lang="en-US" altLang="ko-KR" sz="3100" dirty="0" smtClean="0"/>
              <a:t>over </a:t>
            </a:r>
            <a:r>
              <a:rPr lang="en-US" altLang="ko-KR" sz="3100" dirty="0"/>
              <a:t>Controlling Capitalist Power</a:t>
            </a:r>
            <a:endParaRPr lang="ko-KR" altLang="en-US" sz="3100" dirty="0"/>
          </a:p>
        </p:txBody>
      </p:sp>
      <p:sp>
        <p:nvSpPr>
          <p:cNvPr id="3" name="내용 개체 틀 2"/>
          <p:cNvSpPr>
            <a:spLocks noGrp="1"/>
          </p:cNvSpPr>
          <p:nvPr>
            <p:ph idx="1"/>
          </p:nvPr>
        </p:nvSpPr>
        <p:spPr>
          <a:xfrm>
            <a:off x="461640" y="2336872"/>
            <a:ext cx="7430610" cy="4232603"/>
          </a:xfrm>
        </p:spPr>
        <p:txBody>
          <a:bodyPr>
            <a:normAutofit lnSpcReduction="10000"/>
          </a:bodyPr>
          <a:lstStyle/>
          <a:p>
            <a:pPr>
              <a:lnSpc>
                <a:spcPct val="100000"/>
              </a:lnSpc>
              <a:spcBef>
                <a:spcPts val="2400"/>
              </a:spcBef>
            </a:pPr>
            <a:r>
              <a:rPr lang="en-US" altLang="ko-KR" sz="2600" i="1" dirty="0"/>
              <a:t>The Apple Cart </a:t>
            </a:r>
            <a:r>
              <a:rPr lang="en-US" altLang="ko-KR" sz="2600" dirty="0"/>
              <a:t>was first performed in Warsaw, Poland, in June 1929 </a:t>
            </a:r>
            <a:r>
              <a:rPr lang="en-US" altLang="ko-KR" sz="2600" dirty="0" smtClean="0"/>
              <a:t>and premiered </a:t>
            </a:r>
            <a:r>
              <a:rPr lang="en-US" altLang="ko-KR" sz="2600" dirty="0"/>
              <a:t>in the UK </a:t>
            </a:r>
            <a:r>
              <a:rPr lang="en-US" altLang="ko-KR" sz="2600" dirty="0" smtClean="0"/>
              <a:t>at </a:t>
            </a:r>
            <a:r>
              <a:rPr lang="en-US" altLang="ko-KR" sz="2600" dirty="0"/>
              <a:t>the Malvern Festival on </a:t>
            </a:r>
            <a:r>
              <a:rPr lang="en-US" altLang="ko-KR" sz="2600" dirty="0" smtClean="0"/>
              <a:t>19 August 1929. </a:t>
            </a:r>
          </a:p>
          <a:p>
            <a:pPr>
              <a:lnSpc>
                <a:spcPct val="100000"/>
              </a:lnSpc>
              <a:spcBef>
                <a:spcPts val="2400"/>
              </a:spcBef>
            </a:pPr>
            <a:r>
              <a:rPr lang="en-US" altLang="ko-KR" sz="2600" dirty="0" smtClean="0"/>
              <a:t>The </a:t>
            </a:r>
            <a:r>
              <a:rPr lang="en-US" altLang="ko-KR" sz="2600" dirty="0"/>
              <a:t>conservative press </a:t>
            </a:r>
            <a:r>
              <a:rPr lang="en-US" altLang="ko-KR" sz="2600" dirty="0" smtClean="0"/>
              <a:t>regarded the themes </a:t>
            </a:r>
            <a:r>
              <a:rPr lang="en-US" altLang="ko-KR" sz="2600" dirty="0"/>
              <a:t>as an emphasis on British cultural pride, an expectation for a political role of the monarch, and a satire on the Ramsay Macdonald </a:t>
            </a:r>
            <a:r>
              <a:rPr lang="en-US" altLang="ko-KR" sz="2600" dirty="0" smtClean="0"/>
              <a:t>cabinet.</a:t>
            </a:r>
          </a:p>
          <a:p>
            <a:pPr>
              <a:lnSpc>
                <a:spcPct val="100000"/>
              </a:lnSpc>
              <a:spcBef>
                <a:spcPts val="2400"/>
              </a:spcBef>
            </a:pPr>
            <a:r>
              <a:rPr lang="en-US" altLang="ko-KR" sz="2600" dirty="0"/>
              <a:t>The play opens in </a:t>
            </a:r>
            <a:r>
              <a:rPr lang="en-US" altLang="ko-KR" sz="2600" dirty="0" smtClean="0"/>
              <a:t>the </a:t>
            </a:r>
            <a:r>
              <a:rPr lang="en-US" altLang="ko-KR" sz="2600" dirty="0"/>
              <a:t>royal </a:t>
            </a:r>
            <a:r>
              <a:rPr lang="en-US" altLang="ko-KR" sz="2600" dirty="0" smtClean="0"/>
              <a:t>office </a:t>
            </a:r>
            <a:r>
              <a:rPr lang="en-US" altLang="ko-KR" sz="2600" dirty="0"/>
              <a:t>of </a:t>
            </a:r>
            <a:r>
              <a:rPr lang="en-US" altLang="ko-KR" sz="2600" dirty="0" smtClean="0"/>
              <a:t>‘King Magnus’ </a:t>
            </a:r>
            <a:r>
              <a:rPr lang="en-US" altLang="ko-KR" sz="2600" dirty="0"/>
              <a:t>on a day in the late 20th </a:t>
            </a:r>
            <a:r>
              <a:rPr lang="en-US" altLang="ko-KR" sz="2600" dirty="0" smtClean="0"/>
              <a:t>century.</a:t>
            </a:r>
            <a:endParaRPr lang="ko-KR" altLang="en-US" sz="2600" dirty="0"/>
          </a:p>
        </p:txBody>
      </p:sp>
      <p:pic>
        <p:nvPicPr>
          <p:cNvPr id="5" name="그림 4"/>
          <p:cNvPicPr>
            <a:picLocks noChangeAspect="1"/>
          </p:cNvPicPr>
          <p:nvPr/>
        </p:nvPicPr>
        <p:blipFill>
          <a:blip r:embed="rId2"/>
          <a:stretch>
            <a:fillRect/>
          </a:stretch>
        </p:blipFill>
        <p:spPr>
          <a:xfrm>
            <a:off x="8600150" y="2336872"/>
            <a:ext cx="3029597" cy="4225491"/>
          </a:xfrm>
          <a:prstGeom prst="rect">
            <a:avLst/>
          </a:prstGeom>
        </p:spPr>
      </p:pic>
    </p:spTree>
    <p:extLst>
      <p:ext uri="{BB962C8B-B14F-4D97-AF65-F5344CB8AC3E}">
        <p14:creationId xmlns:p14="http://schemas.microsoft.com/office/powerpoint/2010/main" val="2624157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베를린">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TM04033917[[fn=베를린]]</Template>
  <TotalTime>1625</TotalTime>
  <Words>3809</Words>
  <Application>Microsoft Office PowerPoint</Application>
  <PresentationFormat>와이드스크린</PresentationFormat>
  <Paragraphs>187</Paragraphs>
  <Slides>38</Slides>
  <Notes>0</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38</vt:i4>
      </vt:variant>
    </vt:vector>
  </HeadingPairs>
  <TitlesOfParts>
    <vt:vector size="45" baseType="lpstr">
      <vt:lpstr>맑은 고딕</vt:lpstr>
      <vt:lpstr>Batang</vt:lpstr>
      <vt:lpstr>Arial</vt:lpstr>
      <vt:lpstr>Comic Sans MS</vt:lpstr>
      <vt:lpstr>Trebuchet MS</vt:lpstr>
      <vt:lpstr>Wingdings</vt:lpstr>
      <vt:lpstr>베를린</vt:lpstr>
      <vt:lpstr>The Apple Cart &amp; On the Rocks:</vt:lpstr>
      <vt:lpstr>Shaw’s Political thought and Constitutionalism</vt:lpstr>
      <vt:lpstr>Shaw’s Political thought and Constitutionalism</vt:lpstr>
      <vt:lpstr>Shaw’s Political thought and Constitutionalism</vt:lpstr>
      <vt:lpstr>Shaw’s Political thought and Constitutionalism</vt:lpstr>
      <vt:lpstr>Shaw’s Political thought and Constitutionalism</vt:lpstr>
      <vt:lpstr>Shaw’s Political thought and Constitutionalism</vt:lpstr>
      <vt:lpstr>Shaw’s Political thought and Constitutionalism</vt:lpstr>
      <vt:lpstr>The Apple Cart: Limitations of Representative Democracy  over Controlling Capitalist Power</vt:lpstr>
      <vt:lpstr>The Apple Cart: Limitations of Representative Democracy  over Controlling Capitalist Power</vt:lpstr>
      <vt:lpstr>The Apple Cart: Limitations of Representative Democracy  over Controlling Capitalist Power</vt:lpstr>
      <vt:lpstr>The Apple Cart: Limitations of Representative Democracy  over Controlling Capitalist Power</vt:lpstr>
      <vt:lpstr>The Apple Cart: Limitations of Representative Democracy  over Controlling Capitalist Power</vt:lpstr>
      <vt:lpstr>The Apple Cart: Limitations of Representative Democracy  over Controlling Capitalist Power</vt:lpstr>
      <vt:lpstr>The Apple Cart: Limitations of Representative Democracy  over Controlling Capitalist Power</vt:lpstr>
      <vt:lpstr>The Apple Cart: Limitations of Representative Democracy  over Controlling Capitalist Power</vt:lpstr>
      <vt:lpstr>The Apple Cart: Limitations of Representative Democracy  over Controlling Capitalist Power</vt:lpstr>
      <vt:lpstr>On the Rocks: Capitalization of the Working Class  and Necessity of Reformative Dictatorship</vt:lpstr>
      <vt:lpstr>On the Rocks: Capitalization of the Working Class  and Necessity of Reformative Dictatorship</vt:lpstr>
      <vt:lpstr>On the Rocks: Capitalization of the Working Class  and Necessity of Reformative Dictatorship</vt:lpstr>
      <vt:lpstr>On the Rocks: Capitalization of the Working Class  and Necessity of Reformative Dictatorship</vt:lpstr>
      <vt:lpstr>On the Rocks: Capitalization of the Working Class  and Necessity of Reformative Dictatorship</vt:lpstr>
      <vt:lpstr>On the Rocks: Capitalization of the Working Class  and Necessity of Reformative Dictatorship</vt:lpstr>
      <vt:lpstr>On the Rocks: Capitalization of the Working Class  and Necessity of Reformative Dictatorship</vt:lpstr>
      <vt:lpstr>On the Rocks: Capitalization of the Working Class  and Necessity of Reformative Dictatorship</vt:lpstr>
      <vt:lpstr>On the Rocks: Capitalization of the Working Class  and Necessity of Reformative Dictatorship</vt:lpstr>
      <vt:lpstr>Bequeathment of Reformative Will  and Dialectic Inheritance of Life Force</vt:lpstr>
      <vt:lpstr>Bequeathment of Reformative Will  and Dialectic Inheritance of Life Force</vt:lpstr>
      <vt:lpstr>Bequeathment of Reformative Will  and Dialectic Inheritance of Life Force</vt:lpstr>
      <vt:lpstr>Bequeathment of Reformative Will  and Dialectic Inheritance of Life Force</vt:lpstr>
      <vt:lpstr>Bequeathment of Reformative Will  and Dialectic Inheritance of Life Force</vt:lpstr>
      <vt:lpstr>Bequeathment of Reformative Will  and Dialectic Inheritance of Life Force</vt:lpstr>
      <vt:lpstr>Conclusion</vt:lpstr>
      <vt:lpstr>Conclusion</vt:lpstr>
      <vt:lpstr>Conclusion</vt:lpstr>
      <vt:lpstr>Conclusion</vt:lpstr>
      <vt:lpstr>Conclusion</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Apple Cart &amp; On the Rocks:</dc:title>
  <dc:creator>Tae-yong Eom</dc:creator>
  <cp:lastModifiedBy>Tae-yong Eom</cp:lastModifiedBy>
  <cp:revision>138</cp:revision>
  <dcterms:created xsi:type="dcterms:W3CDTF">2023-07-14T05:39:08Z</dcterms:created>
  <dcterms:modified xsi:type="dcterms:W3CDTF">2023-07-16T05:13:27Z</dcterms:modified>
</cp:coreProperties>
</file>